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7" r:id="rId4"/>
    <p:sldId id="258" r:id="rId5"/>
    <p:sldId id="260" r:id="rId6"/>
    <p:sldId id="261" r:id="rId7"/>
    <p:sldId id="262" r:id="rId8"/>
    <p:sldId id="263" r:id="rId9"/>
    <p:sldId id="264" r:id="rId10"/>
    <p:sldId id="265" r:id="rId11"/>
    <p:sldId id="266" r:id="rId12"/>
    <p:sldId id="267" r:id="rId13"/>
    <p:sldId id="268" r:id="rId14"/>
    <p:sldId id="270" r:id="rId15"/>
    <p:sldId id="276" r:id="rId16"/>
    <p:sldId id="271" r:id="rId17"/>
    <p:sldId id="272" r:id="rId18"/>
    <p:sldId id="273" r:id="rId19"/>
    <p:sldId id="274" r:id="rId20"/>
    <p:sldId id="275" r:id="rId21"/>
  </p:sldIdLst>
  <p:sldSz cx="9144000" cy="5715000" type="screen16x10"/>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6BB3"/>
    <a:srgbClr val="1DE4C4"/>
    <a:srgbClr val="27AEFF"/>
    <a:srgbClr val="3F80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52" d="100"/>
          <a:sy n="152" d="100"/>
        </p:scale>
        <p:origin x="-80" y="536"/>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5"/>
            <a:ext cx="7772400" cy="1225021"/>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2244190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369587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90500"/>
            <a:ext cx="2057400" cy="4064000"/>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190500"/>
            <a:ext cx="6019800" cy="4064000"/>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4122728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1748445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7"/>
            <a:ext cx="7772400" cy="1135063"/>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2490891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14062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865"/>
            <a:ext cx="8229600" cy="952500"/>
          </a:xfrm>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2700244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1443933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394687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27542"/>
            <a:ext cx="3008313" cy="968375"/>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243925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000500"/>
            <a:ext cx="5486400" cy="472282"/>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F497AF44-2D79-B642-99F1-B2EECB3E7094}" type="datetimeFigureOut">
              <a:rPr kumimoji="1" lang="zh-CN" altLang="en-US" smtClean="0"/>
              <a:t>3/9/18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1221862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497AF44-2D79-B642-99F1-B2EECB3E7094}" type="datetimeFigureOut">
              <a:rPr kumimoji="1" lang="zh-CN" altLang="en-US" smtClean="0"/>
              <a:t>3/9/18</a:t>
            </a:fld>
            <a:endParaRPr kumimoji="1" lang="zh-CN" altLang="en-US"/>
          </a:p>
        </p:txBody>
      </p:sp>
      <p:sp>
        <p:nvSpPr>
          <p:cNvPr id="5" name="页脚占位符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8B9A0B8E-19B6-B54A-A569-D0EC5B8D721C}" type="slidenum">
              <a:rPr kumimoji="1" lang="zh-CN" altLang="en-US" smtClean="0"/>
              <a:t>‹#›</a:t>
            </a:fld>
            <a:endParaRPr kumimoji="1" lang="zh-CN" altLang="en-US"/>
          </a:p>
        </p:txBody>
      </p:sp>
    </p:spTree>
    <p:extLst>
      <p:ext uri="{BB962C8B-B14F-4D97-AF65-F5344CB8AC3E}">
        <p14:creationId xmlns:p14="http://schemas.microsoft.com/office/powerpoint/2010/main" val="38315152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jpg"/><Relationship Id="rId5"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hospets.com/en/shop/products/create" TargetMode="External"/><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Format of the APP</a:t>
            </a:r>
          </a:p>
        </p:txBody>
      </p:sp>
      <p:sp>
        <p:nvSpPr>
          <p:cNvPr id="5" name="文本框 4"/>
          <p:cNvSpPr txBox="1"/>
          <p:nvPr/>
        </p:nvSpPr>
        <p:spPr>
          <a:xfrm>
            <a:off x="3583372" y="1005223"/>
            <a:ext cx="3657899" cy="1384995"/>
          </a:xfrm>
          <a:prstGeom prst="rect">
            <a:avLst/>
          </a:prstGeom>
          <a:noFill/>
        </p:spPr>
        <p:txBody>
          <a:bodyPr wrap="square" rtlCol="0">
            <a:spAutoFit/>
          </a:bodyPr>
          <a:lstStyle/>
          <a:p>
            <a:pPr marL="171450" indent="-171450">
              <a:buFont typeface="Arial"/>
              <a:buChar char="•"/>
            </a:pPr>
            <a:r>
              <a:rPr kumimoji="1" lang="en-US" altLang="zh-CN" sz="1200" dirty="0" smtClean="0"/>
              <a:t>Font to use Helvetica </a:t>
            </a:r>
            <a:r>
              <a:rPr kumimoji="1" lang="en-US" altLang="zh-CN" sz="1200" dirty="0" err="1" smtClean="0"/>
              <a:t>Neue</a:t>
            </a:r>
            <a:r>
              <a:rPr kumimoji="1" lang="en-US" altLang="zh-CN" sz="1200" dirty="0" smtClean="0"/>
              <a:t> (Thin) for body, Helvetica </a:t>
            </a:r>
            <a:r>
              <a:rPr kumimoji="1" lang="en-US" altLang="zh-CN" sz="1200" dirty="0" err="1" smtClean="0"/>
              <a:t>Neue</a:t>
            </a:r>
            <a:r>
              <a:rPr kumimoji="1" lang="en-US" altLang="zh-CN" sz="1200" dirty="0" smtClean="0"/>
              <a:t> (Light) for Header, font size use the same as existing app template</a:t>
            </a:r>
          </a:p>
          <a:p>
            <a:pPr marL="171450" indent="-171450">
              <a:buFont typeface="Arial"/>
              <a:buChar char="•"/>
            </a:pPr>
            <a:r>
              <a:rPr kumimoji="1" lang="en-US" altLang="zh-CN" sz="1200" dirty="0" smtClean="0"/>
              <a:t>Color use #4ac4fa (this is a like a light blue color) instead of #</a:t>
            </a:r>
            <a:r>
              <a:rPr kumimoji="1" lang="is-IS" altLang="zh-CN" sz="1200" dirty="0" smtClean="0"/>
              <a:t>00e9d5 (existing green color from the template)</a:t>
            </a:r>
            <a:endParaRPr kumimoji="1" lang="en-US" altLang="zh-CN" sz="1200" dirty="0" smtClean="0"/>
          </a:p>
          <a:p>
            <a:endParaRPr kumimoji="1" lang="en-US" altLang="zh-CN" sz="1200" dirty="0"/>
          </a:p>
        </p:txBody>
      </p:sp>
      <p:pic>
        <p:nvPicPr>
          <p:cNvPr id="6" name="图片 5"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30" y="1737003"/>
            <a:ext cx="1714500" cy="3035300"/>
          </a:xfrm>
          <a:prstGeom prst="rect">
            <a:avLst/>
          </a:prstGeom>
        </p:spPr>
      </p:pic>
      <p:pic>
        <p:nvPicPr>
          <p:cNvPr id="7" name="图片 6"/>
          <p:cNvPicPr>
            <a:picLocks noChangeAspect="1"/>
          </p:cNvPicPr>
          <p:nvPr/>
        </p:nvPicPr>
        <p:blipFill>
          <a:blip r:embed="rId3"/>
          <a:stretch>
            <a:fillRect/>
          </a:stretch>
        </p:blipFill>
        <p:spPr>
          <a:xfrm>
            <a:off x="706871" y="840570"/>
            <a:ext cx="2791253" cy="4541700"/>
          </a:xfrm>
          <a:prstGeom prst="rect">
            <a:avLst/>
          </a:prstGeom>
        </p:spPr>
      </p:pic>
      <p:sp>
        <p:nvSpPr>
          <p:cNvPr id="3" name="矩形 2"/>
          <p:cNvSpPr/>
          <p:nvPr/>
        </p:nvSpPr>
        <p:spPr>
          <a:xfrm>
            <a:off x="7428477" y="1649105"/>
            <a:ext cx="388603" cy="398060"/>
          </a:xfrm>
          <a:prstGeom prst="rect">
            <a:avLst/>
          </a:prstGeom>
          <a:solidFill>
            <a:srgbClr val="27A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8168520" y="1649105"/>
            <a:ext cx="388603" cy="398060"/>
          </a:xfrm>
          <a:prstGeom prst="rect">
            <a:avLst/>
          </a:prstGeom>
          <a:solidFill>
            <a:srgbClr val="1DE4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7352652" y="2068174"/>
            <a:ext cx="594747" cy="246221"/>
          </a:xfrm>
          <a:prstGeom prst="rect">
            <a:avLst/>
          </a:prstGeom>
          <a:noFill/>
        </p:spPr>
        <p:txBody>
          <a:bodyPr wrap="none" rtlCol="0">
            <a:spAutoFit/>
          </a:bodyPr>
          <a:lstStyle/>
          <a:p>
            <a:r>
              <a:rPr kumimoji="1" lang="en-US" altLang="zh-CN" sz="1000" dirty="0" smtClean="0"/>
              <a:t>#4ac4fa</a:t>
            </a:r>
            <a:endParaRPr kumimoji="1" lang="zh-CN" altLang="en-US" sz="1000" dirty="0"/>
          </a:p>
        </p:txBody>
      </p:sp>
      <p:sp>
        <p:nvSpPr>
          <p:cNvPr id="10" name="文本框 9"/>
          <p:cNvSpPr txBox="1"/>
          <p:nvPr/>
        </p:nvSpPr>
        <p:spPr>
          <a:xfrm>
            <a:off x="8057157" y="2068174"/>
            <a:ext cx="639706" cy="246221"/>
          </a:xfrm>
          <a:prstGeom prst="rect">
            <a:avLst/>
          </a:prstGeom>
          <a:noFill/>
        </p:spPr>
        <p:txBody>
          <a:bodyPr wrap="none" rtlCol="0">
            <a:spAutoFit/>
          </a:bodyPr>
          <a:lstStyle/>
          <a:p>
            <a:r>
              <a:rPr kumimoji="1" lang="en-US" altLang="zh-CN" sz="1000" dirty="0" smtClean="0"/>
              <a:t>#00e9d5</a:t>
            </a:r>
            <a:endParaRPr kumimoji="1" lang="zh-CN" altLang="en-US" sz="1000" dirty="0"/>
          </a:p>
        </p:txBody>
      </p:sp>
    </p:spTree>
    <p:extLst>
      <p:ext uri="{BB962C8B-B14F-4D97-AF65-F5344CB8AC3E}">
        <p14:creationId xmlns:p14="http://schemas.microsoft.com/office/powerpoint/2010/main" val="220752799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orm.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782" y="1731812"/>
            <a:ext cx="1658832" cy="2950509"/>
          </a:xfrm>
          <a:prstGeom prst="rect">
            <a:avLst/>
          </a:prstGeom>
        </p:spPr>
      </p:pic>
      <p:pic>
        <p:nvPicPr>
          <p:cNvPr id="7" name="图片 6"/>
          <p:cNvPicPr>
            <a:picLocks noChangeAspect="1"/>
          </p:cNvPicPr>
          <p:nvPr/>
        </p:nvPicPr>
        <p:blipFill>
          <a:blip r:embed="rId3"/>
          <a:stretch>
            <a:fillRect/>
          </a:stretch>
        </p:blipFill>
        <p:spPr>
          <a:xfrm>
            <a:off x="706871" y="840570"/>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Sell Page</a:t>
            </a:r>
          </a:p>
        </p:txBody>
      </p:sp>
      <p:sp>
        <p:nvSpPr>
          <p:cNvPr id="5" name="文本框 4"/>
          <p:cNvSpPr txBox="1"/>
          <p:nvPr/>
        </p:nvSpPr>
        <p:spPr>
          <a:xfrm>
            <a:off x="3583372" y="1005223"/>
            <a:ext cx="2485801" cy="3785651"/>
          </a:xfrm>
          <a:prstGeom prst="rect">
            <a:avLst/>
          </a:prstGeom>
          <a:noFill/>
        </p:spPr>
        <p:txBody>
          <a:bodyPr wrap="square" rtlCol="0">
            <a:spAutoFit/>
          </a:bodyPr>
          <a:lstStyle/>
          <a:p>
            <a:r>
              <a:rPr kumimoji="1" lang="en-US" altLang="zh-CN" sz="1200" dirty="0" smtClean="0"/>
              <a:t>Sell </a:t>
            </a:r>
            <a:r>
              <a:rPr kumimoji="1" lang="mr-IN" altLang="zh-CN" sz="1200" dirty="0" smtClean="0"/>
              <a:t>–</a:t>
            </a:r>
            <a:r>
              <a:rPr kumimoji="1" lang="en-US" altLang="zh-CN" sz="1200" dirty="0" smtClean="0"/>
              <a:t> To list Second hand stuff for sale if anyone is interested.</a:t>
            </a:r>
          </a:p>
          <a:p>
            <a:endParaRPr kumimoji="1" lang="en-US" altLang="zh-CN" sz="1200" dirty="0"/>
          </a:p>
          <a:p>
            <a:pPr marL="228600" indent="-228600">
              <a:buFont typeface="+mj-lt"/>
              <a:buAutoNum type="arabicPeriod"/>
            </a:pPr>
            <a:r>
              <a:rPr kumimoji="1" lang="en-US" altLang="zh-CN" sz="1200" dirty="0" smtClean="0"/>
              <a:t>Title </a:t>
            </a:r>
            <a:r>
              <a:rPr kumimoji="1" lang="mr-IN" altLang="zh-CN" sz="1200" dirty="0" smtClean="0"/>
              <a:t>–</a:t>
            </a:r>
            <a:r>
              <a:rPr kumimoji="1" lang="en-US" altLang="zh-CN" sz="1200" dirty="0" smtClean="0"/>
              <a:t> style 1</a:t>
            </a:r>
          </a:p>
          <a:p>
            <a:pPr marL="228600" indent="-228600">
              <a:buFont typeface="+mj-lt"/>
              <a:buAutoNum type="arabicPeriod"/>
            </a:pPr>
            <a:r>
              <a:rPr kumimoji="1" lang="en-US" altLang="zh-CN" sz="1200" dirty="0" smtClean="0"/>
              <a:t>Upload image </a:t>
            </a:r>
            <a:r>
              <a:rPr kumimoji="1" lang="mr-IN" altLang="zh-CN" sz="1200" dirty="0" smtClean="0"/>
              <a:t>–</a:t>
            </a:r>
            <a:r>
              <a:rPr kumimoji="1" lang="en-US" altLang="zh-CN" sz="1200" dirty="0" smtClean="0"/>
              <a:t> style 8</a:t>
            </a:r>
          </a:p>
          <a:p>
            <a:pPr marL="228600" indent="-228600">
              <a:buFont typeface="+mj-lt"/>
              <a:buAutoNum type="arabicPeriod"/>
            </a:pPr>
            <a:r>
              <a:rPr kumimoji="1" lang="en-US" altLang="zh-CN" sz="1200" dirty="0" smtClean="0"/>
              <a:t>Some description </a:t>
            </a:r>
            <a:r>
              <a:rPr kumimoji="1" lang="mr-IN" altLang="zh-CN" sz="1200" dirty="0" smtClean="0"/>
              <a:t>–</a:t>
            </a:r>
            <a:r>
              <a:rPr kumimoji="1" lang="en-US" altLang="zh-CN" sz="1200" dirty="0" smtClean="0"/>
              <a:t>style 7</a:t>
            </a:r>
          </a:p>
          <a:p>
            <a:pPr marL="228600" indent="-228600">
              <a:buFont typeface="+mj-lt"/>
              <a:buAutoNum type="arabicPeriod"/>
            </a:pPr>
            <a:r>
              <a:rPr kumimoji="1" lang="en-US" altLang="zh-CN" sz="1200" dirty="0" smtClean="0"/>
              <a:t>Price </a:t>
            </a:r>
            <a:r>
              <a:rPr kumimoji="1" lang="mr-IN" altLang="zh-CN" sz="1200" dirty="0" smtClean="0"/>
              <a:t>–</a:t>
            </a:r>
            <a:r>
              <a:rPr kumimoji="1" lang="en-US" altLang="zh-CN" sz="1200" dirty="0" smtClean="0"/>
              <a:t> Style 9</a:t>
            </a:r>
          </a:p>
          <a:p>
            <a:pPr marL="228600" indent="-228600">
              <a:buFont typeface="+mj-lt"/>
              <a:buAutoNum type="arabicPeriod"/>
            </a:pPr>
            <a:r>
              <a:rPr kumimoji="1" lang="en-US" altLang="zh-CN" sz="1200" dirty="0" smtClean="0"/>
              <a:t>Country </a:t>
            </a:r>
            <a:r>
              <a:rPr kumimoji="1" lang="en-US" altLang="zh-CN" sz="1200" dirty="0"/>
              <a:t>- style 5 (slider), if not go for style 6</a:t>
            </a:r>
            <a:r>
              <a:rPr kumimoji="1" lang="en-US" altLang="zh-CN" sz="1200" dirty="0" smtClean="0"/>
              <a:t>.</a:t>
            </a:r>
          </a:p>
          <a:p>
            <a:pPr marL="228600" indent="-228600">
              <a:buFont typeface="+mj-lt"/>
              <a:buAutoNum type="arabicPeriod"/>
            </a:pPr>
            <a:r>
              <a:rPr kumimoji="1" lang="en-US" altLang="zh-CN" sz="1200" dirty="0" smtClean="0"/>
              <a:t>District </a:t>
            </a:r>
            <a:r>
              <a:rPr kumimoji="1" lang="en-US" altLang="zh-CN" sz="1200" dirty="0"/>
              <a:t>- style 5 (slider), if not go for style 6</a:t>
            </a:r>
            <a:r>
              <a:rPr kumimoji="1" lang="en-US" altLang="zh-CN" sz="1200" dirty="0" smtClean="0"/>
              <a:t>.</a:t>
            </a:r>
          </a:p>
          <a:p>
            <a:pPr marL="228600" indent="-228600">
              <a:buFont typeface="+mj-lt"/>
              <a:buAutoNum type="arabicPeriod"/>
            </a:pPr>
            <a:r>
              <a:rPr kumimoji="1" lang="en-US" altLang="zh-CN" sz="1200" dirty="0" smtClean="0"/>
              <a:t>Color </a:t>
            </a:r>
            <a:r>
              <a:rPr kumimoji="1" lang="mr-IN" altLang="zh-CN" sz="1200" dirty="0"/>
              <a:t>–</a:t>
            </a:r>
            <a:r>
              <a:rPr kumimoji="1" lang="en-US" altLang="zh-CN" sz="1200" dirty="0"/>
              <a:t> Style </a:t>
            </a:r>
            <a:r>
              <a:rPr kumimoji="1" lang="en-US" altLang="zh-CN" sz="1200" dirty="0" smtClean="0"/>
              <a:t>6</a:t>
            </a:r>
          </a:p>
          <a:p>
            <a:pPr marL="228600" indent="-228600">
              <a:buFont typeface="+mj-lt"/>
              <a:buAutoNum type="arabicPeriod"/>
            </a:pPr>
            <a:r>
              <a:rPr kumimoji="1" lang="en-US" altLang="zh-CN" sz="1200" dirty="0" smtClean="0"/>
              <a:t>Weight </a:t>
            </a:r>
            <a:r>
              <a:rPr kumimoji="1" lang="mr-IN" altLang="zh-CN" sz="1200" dirty="0"/>
              <a:t>–</a:t>
            </a:r>
            <a:r>
              <a:rPr kumimoji="1" lang="en-US" altLang="zh-CN" sz="1200" dirty="0"/>
              <a:t> Style 9 (max. 1</a:t>
            </a:r>
            <a:r>
              <a:rPr kumimoji="1" lang="en-US" altLang="zh-CN" sz="1200" dirty="0" smtClean="0"/>
              <a:t>00kg)</a:t>
            </a:r>
          </a:p>
          <a:p>
            <a:pPr marL="228600" indent="-228600">
              <a:buFont typeface="+mj-lt"/>
              <a:buAutoNum type="arabicPeriod"/>
            </a:pPr>
            <a:r>
              <a:rPr kumimoji="1" lang="en-US" altLang="zh-CN" sz="1200" dirty="0" smtClean="0"/>
              <a:t>Size </a:t>
            </a:r>
            <a:r>
              <a:rPr kumimoji="1" lang="mr-IN" altLang="zh-CN" sz="1200" dirty="0" smtClean="0"/>
              <a:t>–</a:t>
            </a:r>
            <a:r>
              <a:rPr kumimoji="1" lang="en-US" altLang="zh-CN" sz="1200" dirty="0" smtClean="0"/>
              <a:t> Style 1</a:t>
            </a:r>
          </a:p>
          <a:p>
            <a:pPr marL="228600" indent="-228600">
              <a:buFontTx/>
              <a:buAutoNum type="arabicParenR"/>
            </a:pPr>
            <a:endParaRPr kumimoji="1" lang="en-US" altLang="zh-CN" sz="1200" dirty="0"/>
          </a:p>
          <a:p>
            <a:pPr marL="228600" indent="-228600">
              <a:buFontTx/>
              <a:buAutoNum type="arabicParenR"/>
            </a:pPr>
            <a:endParaRPr kumimoji="1" lang="en-US" altLang="zh-CN" sz="1200" dirty="0"/>
          </a:p>
          <a:p>
            <a:pPr marL="228600" indent="-228600">
              <a:buFontTx/>
              <a:buAutoNum type="arabicParenR"/>
            </a:pPr>
            <a:endParaRPr kumimoji="1" lang="en-US" altLang="zh-CN" sz="1200" dirty="0"/>
          </a:p>
          <a:p>
            <a:pPr marL="228600" indent="-228600">
              <a:buFont typeface="+mj-lt"/>
              <a:buAutoNum type="arabicPeriod"/>
            </a:pPr>
            <a:endParaRPr kumimoji="1" lang="en-US" altLang="zh-CN" sz="1200" dirty="0" smtClean="0"/>
          </a:p>
          <a:p>
            <a:pPr marL="228600" indent="-228600">
              <a:buFont typeface="+mj-lt"/>
              <a:buAutoNum type="arabicPeriod"/>
            </a:pPr>
            <a:endParaRPr kumimoji="1" lang="en-US" altLang="zh-CN" sz="1200" dirty="0" smtClean="0"/>
          </a:p>
          <a:p>
            <a:endParaRPr kumimoji="1" lang="en-US" altLang="zh-CN" sz="1200" dirty="0"/>
          </a:p>
        </p:txBody>
      </p:sp>
      <p:pic>
        <p:nvPicPr>
          <p:cNvPr id="9" name="图片 8"/>
          <p:cNvPicPr>
            <a:picLocks noChangeAspect="1"/>
          </p:cNvPicPr>
          <p:nvPr/>
        </p:nvPicPr>
        <p:blipFill rotWithShape="1">
          <a:blip r:embed="rId4"/>
          <a:srcRect t="35604" b="48224"/>
          <a:stretch/>
        </p:blipFill>
        <p:spPr>
          <a:xfrm>
            <a:off x="6456180" y="4965813"/>
            <a:ext cx="2272607" cy="653703"/>
          </a:xfrm>
          <a:prstGeom prst="rect">
            <a:avLst/>
          </a:prstGeom>
        </p:spPr>
      </p:pic>
      <p:sp>
        <p:nvSpPr>
          <p:cNvPr id="10" name="文本框 9"/>
          <p:cNvSpPr txBox="1"/>
          <p:nvPr/>
        </p:nvSpPr>
        <p:spPr>
          <a:xfrm>
            <a:off x="7655775" y="4996503"/>
            <a:ext cx="531816" cy="246221"/>
          </a:xfrm>
          <a:prstGeom prst="rect">
            <a:avLst/>
          </a:prstGeom>
          <a:noFill/>
        </p:spPr>
        <p:txBody>
          <a:bodyPr wrap="none" rtlCol="0">
            <a:spAutoFit/>
          </a:bodyPr>
          <a:lstStyle/>
          <a:p>
            <a:r>
              <a:rPr kumimoji="1" lang="en-US" altLang="zh-CN" sz="1000" dirty="0" smtClean="0"/>
              <a:t>Style 9</a:t>
            </a:r>
            <a:endParaRPr kumimoji="1" lang="zh-CN" altLang="en-US" sz="1000" dirty="0"/>
          </a:p>
        </p:txBody>
      </p:sp>
      <p:sp>
        <p:nvSpPr>
          <p:cNvPr id="11" name="文本框 10"/>
          <p:cNvSpPr txBox="1"/>
          <p:nvPr/>
        </p:nvSpPr>
        <p:spPr>
          <a:xfrm>
            <a:off x="2221236" y="2379136"/>
            <a:ext cx="531816" cy="246221"/>
          </a:xfrm>
          <a:prstGeom prst="rect">
            <a:avLst/>
          </a:prstGeom>
          <a:noFill/>
        </p:spPr>
        <p:txBody>
          <a:bodyPr wrap="none" rtlCol="0">
            <a:spAutoFit/>
          </a:bodyPr>
          <a:lstStyle/>
          <a:p>
            <a:r>
              <a:rPr kumimoji="1" lang="en-US" altLang="zh-CN" sz="1000" dirty="0" smtClean="0"/>
              <a:t>Style 1</a:t>
            </a:r>
            <a:endParaRPr kumimoji="1" lang="zh-CN" altLang="en-US" sz="1000" dirty="0"/>
          </a:p>
        </p:txBody>
      </p:sp>
      <p:sp>
        <p:nvSpPr>
          <p:cNvPr id="12" name="文本框 11"/>
          <p:cNvSpPr txBox="1"/>
          <p:nvPr/>
        </p:nvSpPr>
        <p:spPr>
          <a:xfrm>
            <a:off x="2221236" y="3678879"/>
            <a:ext cx="531816" cy="246221"/>
          </a:xfrm>
          <a:prstGeom prst="rect">
            <a:avLst/>
          </a:prstGeom>
          <a:noFill/>
        </p:spPr>
        <p:txBody>
          <a:bodyPr wrap="none" rtlCol="0">
            <a:spAutoFit/>
          </a:bodyPr>
          <a:lstStyle/>
          <a:p>
            <a:r>
              <a:rPr kumimoji="1" lang="en-US" altLang="zh-CN" sz="1000" dirty="0" smtClean="0"/>
              <a:t>Style 7</a:t>
            </a:r>
            <a:endParaRPr kumimoji="1" lang="zh-CN" altLang="en-US" sz="1000" dirty="0"/>
          </a:p>
        </p:txBody>
      </p:sp>
      <p:sp>
        <p:nvSpPr>
          <p:cNvPr id="13" name="文本框 12"/>
          <p:cNvSpPr txBox="1"/>
          <p:nvPr/>
        </p:nvSpPr>
        <p:spPr>
          <a:xfrm>
            <a:off x="2373636" y="2821104"/>
            <a:ext cx="531816" cy="246221"/>
          </a:xfrm>
          <a:prstGeom prst="rect">
            <a:avLst/>
          </a:prstGeom>
          <a:noFill/>
        </p:spPr>
        <p:txBody>
          <a:bodyPr wrap="none" rtlCol="0">
            <a:spAutoFit/>
          </a:bodyPr>
          <a:lstStyle/>
          <a:p>
            <a:r>
              <a:rPr kumimoji="1" lang="en-US" altLang="zh-CN" sz="1000" dirty="0" smtClean="0"/>
              <a:t>Style 8</a:t>
            </a:r>
            <a:endParaRPr kumimoji="1" lang="zh-CN" altLang="en-US" sz="1000" dirty="0"/>
          </a:p>
        </p:txBody>
      </p:sp>
      <p:pic>
        <p:nvPicPr>
          <p:cNvPr id="14" name="图片 13"/>
          <p:cNvPicPr>
            <a:picLocks noChangeAspect="1"/>
          </p:cNvPicPr>
          <p:nvPr/>
        </p:nvPicPr>
        <p:blipFill rotWithShape="1">
          <a:blip r:embed="rId5"/>
          <a:srcRect l="50459" t="50730" b="37832"/>
          <a:stretch/>
        </p:blipFill>
        <p:spPr>
          <a:xfrm>
            <a:off x="6437174" y="3816538"/>
            <a:ext cx="832638" cy="341923"/>
          </a:xfrm>
          <a:prstGeom prst="rect">
            <a:avLst/>
          </a:prstGeom>
        </p:spPr>
      </p:pic>
      <p:sp>
        <p:nvSpPr>
          <p:cNvPr id="15" name="文本框 14"/>
          <p:cNvSpPr txBox="1"/>
          <p:nvPr/>
        </p:nvSpPr>
        <p:spPr>
          <a:xfrm>
            <a:off x="7346492" y="3816538"/>
            <a:ext cx="531816" cy="246221"/>
          </a:xfrm>
          <a:prstGeom prst="rect">
            <a:avLst/>
          </a:prstGeom>
          <a:noFill/>
        </p:spPr>
        <p:txBody>
          <a:bodyPr wrap="none" rtlCol="0">
            <a:spAutoFit/>
          </a:bodyPr>
          <a:lstStyle/>
          <a:p>
            <a:r>
              <a:rPr kumimoji="1" lang="en-US" altLang="zh-CN" sz="1000" dirty="0" smtClean="0"/>
              <a:t>Style 5</a:t>
            </a:r>
            <a:endParaRPr kumimoji="1" lang="zh-CN" altLang="en-US" sz="1000" dirty="0"/>
          </a:p>
        </p:txBody>
      </p:sp>
      <p:pic>
        <p:nvPicPr>
          <p:cNvPr id="16" name="图片 15"/>
          <p:cNvPicPr>
            <a:picLocks noChangeAspect="1"/>
          </p:cNvPicPr>
          <p:nvPr/>
        </p:nvPicPr>
        <p:blipFill rotWithShape="1">
          <a:blip r:embed="rId6"/>
          <a:srcRect t="32740" b="51140"/>
          <a:stretch/>
        </p:blipFill>
        <p:spPr>
          <a:xfrm>
            <a:off x="6456180" y="4340673"/>
            <a:ext cx="1661706" cy="476424"/>
          </a:xfrm>
          <a:prstGeom prst="rect">
            <a:avLst/>
          </a:prstGeom>
        </p:spPr>
      </p:pic>
      <p:sp>
        <p:nvSpPr>
          <p:cNvPr id="17" name="文本框 16"/>
          <p:cNvSpPr txBox="1"/>
          <p:nvPr/>
        </p:nvSpPr>
        <p:spPr>
          <a:xfrm>
            <a:off x="7498892" y="4428092"/>
            <a:ext cx="531816" cy="246221"/>
          </a:xfrm>
          <a:prstGeom prst="rect">
            <a:avLst/>
          </a:prstGeom>
          <a:noFill/>
        </p:spPr>
        <p:txBody>
          <a:bodyPr wrap="none" rtlCol="0">
            <a:spAutoFit/>
          </a:bodyPr>
          <a:lstStyle/>
          <a:p>
            <a:r>
              <a:rPr kumimoji="1" lang="en-US" altLang="zh-CN" sz="1000" dirty="0" smtClean="0"/>
              <a:t>Style 6</a:t>
            </a:r>
            <a:endParaRPr kumimoji="1" lang="zh-CN" altLang="en-US" sz="1000" dirty="0"/>
          </a:p>
        </p:txBody>
      </p:sp>
    </p:spTree>
    <p:extLst>
      <p:ext uri="{BB962C8B-B14F-4D97-AF65-F5344CB8AC3E}">
        <p14:creationId xmlns:p14="http://schemas.microsoft.com/office/powerpoint/2010/main" val="18863023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Post Feed Page</a:t>
            </a:r>
          </a:p>
        </p:txBody>
      </p:sp>
      <p:sp>
        <p:nvSpPr>
          <p:cNvPr id="5" name="文本框 4"/>
          <p:cNvSpPr txBox="1"/>
          <p:nvPr/>
        </p:nvSpPr>
        <p:spPr>
          <a:xfrm>
            <a:off x="3583372" y="1005223"/>
            <a:ext cx="2485801" cy="1754327"/>
          </a:xfrm>
          <a:prstGeom prst="rect">
            <a:avLst/>
          </a:prstGeom>
          <a:noFill/>
        </p:spPr>
        <p:txBody>
          <a:bodyPr wrap="square" rtlCol="0">
            <a:spAutoFit/>
          </a:bodyPr>
          <a:lstStyle/>
          <a:p>
            <a:r>
              <a:rPr kumimoji="1" lang="en-US" altLang="zh-CN" sz="1200" dirty="0" smtClean="0"/>
              <a:t>When click on the post, this appears </a:t>
            </a:r>
            <a:r>
              <a:rPr kumimoji="1" lang="en-US" altLang="zh-CN" sz="1200" dirty="0"/>
              <a:t>like this. Lifestyle or Q&amp;A </a:t>
            </a:r>
            <a:r>
              <a:rPr kumimoji="1" lang="en-US" altLang="zh-CN" sz="1200" dirty="0" smtClean="0"/>
              <a:t>will both be in this format. </a:t>
            </a:r>
          </a:p>
          <a:p>
            <a:endParaRPr kumimoji="1" lang="en-US" altLang="zh-CN" sz="1200" dirty="0"/>
          </a:p>
          <a:p>
            <a:r>
              <a:rPr kumimoji="1" lang="en-US" altLang="zh-CN" sz="1200" dirty="0" smtClean="0"/>
              <a:t>When clicked on individual post, it show like this for individual post, for Feed, it will just show like this and scroll all the way down to all post.</a:t>
            </a:r>
          </a:p>
          <a:p>
            <a:endParaRPr kumimoji="1" lang="en-US" altLang="zh-CN" sz="1200" dirty="0"/>
          </a:p>
        </p:txBody>
      </p:sp>
      <p:pic>
        <p:nvPicPr>
          <p:cNvPr id="9" name="图片 8"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59" y="1729429"/>
            <a:ext cx="1714500" cy="3035300"/>
          </a:xfrm>
          <a:prstGeom prst="rect">
            <a:avLst/>
          </a:prstGeom>
        </p:spPr>
      </p:pic>
      <p:pic>
        <p:nvPicPr>
          <p:cNvPr id="2" name="图片 1" descr="post.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917" y="2031145"/>
            <a:ext cx="1658832" cy="2944426"/>
          </a:xfrm>
          <a:prstGeom prst="rect">
            <a:avLst/>
          </a:prstGeom>
        </p:spPr>
      </p:pic>
      <p:pic>
        <p:nvPicPr>
          <p:cNvPr id="7" name="图片 6"/>
          <p:cNvPicPr>
            <a:picLocks noChangeAspect="1"/>
          </p:cNvPicPr>
          <p:nvPr/>
        </p:nvPicPr>
        <p:blipFill>
          <a:blip r:embed="rId4"/>
          <a:stretch>
            <a:fillRect/>
          </a:stretch>
        </p:blipFill>
        <p:spPr>
          <a:xfrm>
            <a:off x="706871" y="840570"/>
            <a:ext cx="2791253" cy="4541700"/>
          </a:xfrm>
          <a:prstGeom prst="rect">
            <a:avLst/>
          </a:prstGeom>
        </p:spPr>
      </p:pic>
    </p:spTree>
    <p:extLst>
      <p:ext uri="{BB962C8B-B14F-4D97-AF65-F5344CB8AC3E}">
        <p14:creationId xmlns:p14="http://schemas.microsoft.com/office/powerpoint/2010/main" val="176146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59" y="1729429"/>
            <a:ext cx="1714500" cy="3035300"/>
          </a:xfrm>
          <a:prstGeom prst="rect">
            <a:avLst/>
          </a:prstGeom>
        </p:spPr>
      </p:pic>
      <p:pic>
        <p:nvPicPr>
          <p:cNvPr id="6" name="图片 5" descr="pet.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196" y="2039697"/>
            <a:ext cx="1662256" cy="2950504"/>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Individual Pet Page</a:t>
            </a:r>
          </a:p>
        </p:txBody>
      </p:sp>
      <p:sp>
        <p:nvSpPr>
          <p:cNvPr id="5" name="文本框 4"/>
          <p:cNvSpPr txBox="1"/>
          <p:nvPr/>
        </p:nvSpPr>
        <p:spPr>
          <a:xfrm>
            <a:off x="3583372" y="1005223"/>
            <a:ext cx="2485801" cy="3416319"/>
          </a:xfrm>
          <a:prstGeom prst="rect">
            <a:avLst/>
          </a:prstGeom>
          <a:noFill/>
        </p:spPr>
        <p:txBody>
          <a:bodyPr wrap="square" rtlCol="0">
            <a:spAutoFit/>
          </a:bodyPr>
          <a:lstStyle/>
          <a:p>
            <a:r>
              <a:rPr kumimoji="1" lang="en-US" altLang="zh-CN" sz="1200" dirty="0" smtClean="0"/>
              <a:t>This is what the Pet Profile page looks like, for lost pet or found pet, there are more info, include the following:</a:t>
            </a:r>
          </a:p>
          <a:p>
            <a:endParaRPr kumimoji="1" lang="en-US" altLang="zh-CN" sz="1200" dirty="0"/>
          </a:p>
          <a:p>
            <a:pPr marL="228600" indent="-228600">
              <a:buFontTx/>
              <a:buAutoNum type="arabicParenR"/>
            </a:pPr>
            <a:r>
              <a:rPr kumimoji="1" lang="en-US" altLang="zh-CN" sz="1200" dirty="0"/>
              <a:t>Date </a:t>
            </a:r>
            <a:r>
              <a:rPr kumimoji="1" lang="en-US" altLang="zh-CN" sz="1200" dirty="0" smtClean="0"/>
              <a:t>Lost</a:t>
            </a:r>
          </a:p>
          <a:p>
            <a:pPr marL="228600" indent="-228600">
              <a:buFontTx/>
              <a:buAutoNum type="arabicParenR"/>
            </a:pPr>
            <a:r>
              <a:rPr kumimoji="1" lang="en-US" altLang="zh-CN" sz="1200" dirty="0" smtClean="0"/>
              <a:t>Date Found</a:t>
            </a:r>
          </a:p>
          <a:p>
            <a:pPr marL="228600" indent="-228600">
              <a:buFontTx/>
              <a:buAutoNum type="arabicParenR"/>
            </a:pPr>
            <a:r>
              <a:rPr kumimoji="1" lang="en-US" altLang="zh-CN" sz="1200" dirty="0" smtClean="0"/>
              <a:t>Reward </a:t>
            </a:r>
          </a:p>
          <a:p>
            <a:pPr marL="228600" indent="-228600">
              <a:buFontTx/>
              <a:buAutoNum type="arabicParenR"/>
            </a:pPr>
            <a:r>
              <a:rPr kumimoji="1" lang="en-US" altLang="zh-CN" sz="1200" dirty="0" smtClean="0"/>
              <a:t>Last </a:t>
            </a:r>
            <a:r>
              <a:rPr kumimoji="1" lang="en-US" altLang="zh-CN" sz="1200" dirty="0"/>
              <a:t>seen appearance </a:t>
            </a:r>
          </a:p>
          <a:p>
            <a:pPr marL="228600" indent="-228600">
              <a:buFontTx/>
              <a:buAutoNum type="arabicParenR"/>
            </a:pPr>
            <a:endParaRPr kumimoji="1" lang="en-US" altLang="zh-CN" sz="1200" dirty="0" smtClean="0"/>
          </a:p>
          <a:p>
            <a:r>
              <a:rPr kumimoji="1" lang="en-US" altLang="zh-CN" sz="1200" dirty="0" smtClean="0"/>
              <a:t>It will go in between the info and Pet Status area.</a:t>
            </a:r>
          </a:p>
          <a:p>
            <a:endParaRPr kumimoji="1" lang="en-US" altLang="zh-CN" sz="1200" dirty="0"/>
          </a:p>
          <a:p>
            <a:r>
              <a:rPr kumimoji="1" lang="en-US" altLang="zh-CN" sz="1200" dirty="0" smtClean="0"/>
              <a:t>When anyone leave comments, it will go under Pet Status, just like how Post Feed page works.</a:t>
            </a:r>
            <a:endParaRPr kumimoji="1" lang="en-US" altLang="zh-CN" sz="1200" dirty="0"/>
          </a:p>
          <a:p>
            <a:endParaRPr kumimoji="1" lang="en-US" altLang="zh-CN" sz="1200" dirty="0" smtClean="0"/>
          </a:p>
          <a:p>
            <a:endParaRPr kumimoji="1" lang="en-US" altLang="zh-CN" sz="1200" dirty="0"/>
          </a:p>
        </p:txBody>
      </p:sp>
      <p:pic>
        <p:nvPicPr>
          <p:cNvPr id="7" name="图片 6"/>
          <p:cNvPicPr>
            <a:picLocks noChangeAspect="1"/>
          </p:cNvPicPr>
          <p:nvPr/>
        </p:nvPicPr>
        <p:blipFill>
          <a:blip r:embed="rId4"/>
          <a:stretch>
            <a:fillRect/>
          </a:stretch>
        </p:blipFill>
        <p:spPr>
          <a:xfrm>
            <a:off x="706871" y="840570"/>
            <a:ext cx="2791253" cy="4541700"/>
          </a:xfrm>
          <a:prstGeom prst="rect">
            <a:avLst/>
          </a:prstGeom>
        </p:spPr>
      </p:pic>
    </p:spTree>
    <p:extLst>
      <p:ext uri="{BB962C8B-B14F-4D97-AF65-F5344CB8AC3E}">
        <p14:creationId xmlns:p14="http://schemas.microsoft.com/office/powerpoint/2010/main" val="156240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Sell Product Page</a:t>
            </a:r>
          </a:p>
        </p:txBody>
      </p:sp>
      <p:sp>
        <p:nvSpPr>
          <p:cNvPr id="5" name="文本框 4"/>
          <p:cNvSpPr txBox="1"/>
          <p:nvPr/>
        </p:nvSpPr>
        <p:spPr>
          <a:xfrm>
            <a:off x="3583372" y="1005223"/>
            <a:ext cx="2485801" cy="1754327"/>
          </a:xfrm>
          <a:prstGeom prst="rect">
            <a:avLst/>
          </a:prstGeom>
          <a:noFill/>
        </p:spPr>
        <p:txBody>
          <a:bodyPr wrap="square" rtlCol="0">
            <a:spAutoFit/>
          </a:bodyPr>
          <a:lstStyle/>
          <a:p>
            <a:r>
              <a:rPr kumimoji="1" lang="en-US" altLang="zh-CN" sz="1200" dirty="0" smtClean="0"/>
              <a:t>When click on the post, this appears </a:t>
            </a:r>
            <a:r>
              <a:rPr kumimoji="1" lang="en-US" altLang="zh-CN" sz="1200" dirty="0"/>
              <a:t>like this. Lifestyle or Q&amp;A </a:t>
            </a:r>
            <a:r>
              <a:rPr kumimoji="1" lang="en-US" altLang="zh-CN" sz="1200" dirty="0" smtClean="0"/>
              <a:t>will both be in this format. </a:t>
            </a:r>
          </a:p>
          <a:p>
            <a:endParaRPr kumimoji="1" lang="en-US" altLang="zh-CN" sz="1200" dirty="0"/>
          </a:p>
          <a:p>
            <a:r>
              <a:rPr kumimoji="1" lang="en-US" altLang="zh-CN" sz="1200" dirty="0" smtClean="0"/>
              <a:t>When clicked on individual post, it show like this for individual post, for Feed, it will just show like this and scroll all the way down to all post.</a:t>
            </a:r>
          </a:p>
          <a:p>
            <a:endParaRPr kumimoji="1" lang="en-US" altLang="zh-CN" sz="1200" dirty="0"/>
          </a:p>
        </p:txBody>
      </p:sp>
      <p:pic>
        <p:nvPicPr>
          <p:cNvPr id="9" name="图片 8"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259" y="1729429"/>
            <a:ext cx="1714500" cy="3035300"/>
          </a:xfrm>
          <a:prstGeom prst="rect">
            <a:avLst/>
          </a:prstGeom>
        </p:spPr>
      </p:pic>
      <p:pic>
        <p:nvPicPr>
          <p:cNvPr id="3" name="图片 2" descr="sell product.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259" y="2026162"/>
            <a:ext cx="1714500" cy="3043238"/>
          </a:xfrm>
          <a:prstGeom prst="rect">
            <a:avLst/>
          </a:prstGeom>
        </p:spPr>
      </p:pic>
      <p:pic>
        <p:nvPicPr>
          <p:cNvPr id="7" name="图片 6"/>
          <p:cNvPicPr>
            <a:picLocks noChangeAspect="1"/>
          </p:cNvPicPr>
          <p:nvPr/>
        </p:nvPicPr>
        <p:blipFill>
          <a:blip r:embed="rId4"/>
          <a:stretch>
            <a:fillRect/>
          </a:stretch>
        </p:blipFill>
        <p:spPr>
          <a:xfrm>
            <a:off x="706871" y="840570"/>
            <a:ext cx="2791253" cy="4541700"/>
          </a:xfrm>
          <a:prstGeom prst="rect">
            <a:avLst/>
          </a:prstGeom>
        </p:spPr>
      </p:pic>
      <p:pic>
        <p:nvPicPr>
          <p:cNvPr id="6" name="图片 5" descr="sell product.ps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894" y="1180202"/>
            <a:ext cx="2124797" cy="3771515"/>
          </a:xfrm>
          <a:prstGeom prst="rect">
            <a:avLst/>
          </a:prstGeom>
        </p:spPr>
      </p:pic>
    </p:spTree>
    <p:extLst>
      <p:ext uri="{BB962C8B-B14F-4D97-AF65-F5344CB8AC3E}">
        <p14:creationId xmlns:p14="http://schemas.microsoft.com/office/powerpoint/2010/main" val="304787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Notification Setting</a:t>
            </a:r>
          </a:p>
        </p:txBody>
      </p:sp>
      <p:sp>
        <p:nvSpPr>
          <p:cNvPr id="5" name="文本框 4"/>
          <p:cNvSpPr txBox="1"/>
          <p:nvPr/>
        </p:nvSpPr>
        <p:spPr>
          <a:xfrm>
            <a:off x="3583372" y="1005223"/>
            <a:ext cx="3657899" cy="2677656"/>
          </a:xfrm>
          <a:prstGeom prst="rect">
            <a:avLst/>
          </a:prstGeom>
          <a:noFill/>
        </p:spPr>
        <p:txBody>
          <a:bodyPr wrap="square" rtlCol="0">
            <a:spAutoFit/>
          </a:bodyPr>
          <a:lstStyle/>
          <a:p>
            <a:r>
              <a:rPr kumimoji="1" lang="en-US" altLang="zh-CN" sz="1200" dirty="0" smtClean="0"/>
              <a:t>Each of the notification below, user have the ability to turn it off or on. Default is all on.</a:t>
            </a:r>
          </a:p>
          <a:p>
            <a:endParaRPr kumimoji="1" lang="en-US" altLang="zh-CN" sz="1200" dirty="0" smtClean="0"/>
          </a:p>
          <a:p>
            <a:pPr marL="228600" indent="-228600">
              <a:buFont typeface="+mj-lt"/>
              <a:buAutoNum type="arabicPeriod"/>
            </a:pPr>
            <a:r>
              <a:rPr kumimoji="1" lang="en-US" altLang="zh-CN" sz="1200" dirty="0" smtClean="0"/>
              <a:t>Receiving notification when someone has lost their </a:t>
            </a:r>
            <a:r>
              <a:rPr kumimoji="1" lang="en-US" altLang="zh-CN" sz="1200" dirty="0"/>
              <a:t>p</a:t>
            </a:r>
            <a:r>
              <a:rPr kumimoji="1" lang="en-US" altLang="zh-CN" sz="1200" dirty="0" smtClean="0"/>
              <a:t>et in your District.</a:t>
            </a:r>
          </a:p>
          <a:p>
            <a:pPr marL="228600" indent="-228600">
              <a:buFont typeface="+mj-lt"/>
              <a:buAutoNum type="arabicPeriod"/>
            </a:pPr>
            <a:r>
              <a:rPr kumimoji="1" lang="en-US" altLang="zh-CN" sz="1200" dirty="0"/>
              <a:t>Receiving notification when </a:t>
            </a:r>
            <a:r>
              <a:rPr kumimoji="1" lang="en-US" altLang="zh-CN" sz="1200" dirty="0" smtClean="0"/>
              <a:t>a new pet is looking for adoption.</a:t>
            </a:r>
          </a:p>
          <a:p>
            <a:pPr marL="228600" indent="-228600">
              <a:buFont typeface="+mj-lt"/>
              <a:buAutoNum type="arabicPeriod"/>
            </a:pPr>
            <a:r>
              <a:rPr kumimoji="1" lang="en-US" altLang="zh-CN" sz="1200" dirty="0"/>
              <a:t>Receiving notification when someone </a:t>
            </a:r>
            <a:r>
              <a:rPr kumimoji="1" lang="en-US" altLang="zh-CN" sz="1200" dirty="0" smtClean="0"/>
              <a:t>comment on your post.</a:t>
            </a:r>
            <a:endParaRPr kumimoji="1" lang="en-US" altLang="zh-CN" sz="1200" dirty="0"/>
          </a:p>
          <a:p>
            <a:pPr marL="228600" indent="-228600">
              <a:buFont typeface="+mj-lt"/>
              <a:buAutoNum type="arabicPeriod"/>
            </a:pPr>
            <a:r>
              <a:rPr kumimoji="1" lang="en-US" altLang="zh-CN" sz="1200" dirty="0"/>
              <a:t>Receiving notification when someone has </a:t>
            </a:r>
            <a:r>
              <a:rPr kumimoji="1" lang="en-US" altLang="zh-CN" sz="1200" dirty="0" smtClean="0"/>
              <a:t>something to sell for your pet located in your area.</a:t>
            </a:r>
            <a:endParaRPr kumimoji="1" lang="en-US" altLang="zh-CN" sz="1200" dirty="0"/>
          </a:p>
          <a:p>
            <a:pPr marL="228600" indent="-228600">
              <a:buFont typeface="+mj-lt"/>
              <a:buAutoNum type="arabicPeriod"/>
            </a:pPr>
            <a:r>
              <a:rPr kumimoji="1" lang="en-US" altLang="zh-CN" sz="1200" dirty="0"/>
              <a:t>Receiving notification when </a:t>
            </a:r>
            <a:r>
              <a:rPr kumimoji="1" lang="en-US" altLang="zh-CN" sz="1200" dirty="0" smtClean="0"/>
              <a:t>a lost pet is found and we are still in the search of their owner in your district. </a:t>
            </a:r>
            <a:endParaRPr kumimoji="1" lang="en-US" altLang="zh-CN" sz="1200" dirty="0"/>
          </a:p>
        </p:txBody>
      </p:sp>
      <p:pic>
        <p:nvPicPr>
          <p:cNvPr id="6" name="图片 5"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30" y="1737003"/>
            <a:ext cx="1714500" cy="3035300"/>
          </a:xfrm>
          <a:prstGeom prst="rect">
            <a:avLst/>
          </a:prstGeom>
        </p:spPr>
      </p:pic>
      <p:pic>
        <p:nvPicPr>
          <p:cNvPr id="2" name="图片 1" descr="Unknown-1.jpeg"/>
          <p:cNvPicPr>
            <a:picLocks noChangeAspect="1"/>
          </p:cNvPicPr>
          <p:nvPr/>
        </p:nvPicPr>
        <p:blipFill rotWithShape="1">
          <a:blip r:embed="rId3">
            <a:extLst>
              <a:ext uri="{28A0092B-C50C-407E-A947-70E740481C1C}">
                <a14:useLocalDpi xmlns:a14="http://schemas.microsoft.com/office/drawing/2010/main" val="0"/>
              </a:ext>
            </a:extLst>
          </a:blip>
          <a:srcRect t="53772" b="37723"/>
          <a:stretch/>
        </p:blipFill>
        <p:spPr>
          <a:xfrm>
            <a:off x="1298108" y="2430247"/>
            <a:ext cx="1658390" cy="250865"/>
          </a:xfrm>
          <a:prstGeom prst="rect">
            <a:avLst/>
          </a:prstGeom>
        </p:spPr>
      </p:pic>
      <p:pic>
        <p:nvPicPr>
          <p:cNvPr id="8" name="图片 7" descr="Unknown-1.jpeg"/>
          <p:cNvPicPr>
            <a:picLocks noChangeAspect="1"/>
          </p:cNvPicPr>
          <p:nvPr/>
        </p:nvPicPr>
        <p:blipFill rotWithShape="1">
          <a:blip r:embed="rId3">
            <a:extLst>
              <a:ext uri="{28A0092B-C50C-407E-A947-70E740481C1C}">
                <a14:useLocalDpi xmlns:a14="http://schemas.microsoft.com/office/drawing/2010/main" val="0"/>
              </a:ext>
            </a:extLst>
          </a:blip>
          <a:srcRect t="53772" b="37723"/>
          <a:stretch/>
        </p:blipFill>
        <p:spPr>
          <a:xfrm>
            <a:off x="1282430" y="2148024"/>
            <a:ext cx="1658390" cy="250865"/>
          </a:xfrm>
          <a:prstGeom prst="rect">
            <a:avLst/>
          </a:prstGeom>
        </p:spPr>
      </p:pic>
      <p:pic>
        <p:nvPicPr>
          <p:cNvPr id="7" name="图片 6"/>
          <p:cNvPicPr>
            <a:picLocks noChangeAspect="1"/>
          </p:cNvPicPr>
          <p:nvPr/>
        </p:nvPicPr>
        <p:blipFill>
          <a:blip r:embed="rId4"/>
          <a:stretch>
            <a:fillRect/>
          </a:stretch>
        </p:blipFill>
        <p:spPr>
          <a:xfrm>
            <a:off x="706871" y="840570"/>
            <a:ext cx="2791253" cy="4541700"/>
          </a:xfrm>
          <a:prstGeom prst="rect">
            <a:avLst/>
          </a:prstGeom>
        </p:spPr>
      </p:pic>
    </p:spTree>
    <p:extLst>
      <p:ext uri="{BB962C8B-B14F-4D97-AF65-F5344CB8AC3E}">
        <p14:creationId xmlns:p14="http://schemas.microsoft.com/office/powerpoint/2010/main" val="73446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Feed Sequence</a:t>
            </a:r>
            <a:endParaRPr lang="en-US" altLang="zh-CN" sz="4000" dirty="0" smtClean="0">
              <a:latin typeface="Helvetica Neue Light"/>
              <a:cs typeface="Helvetica Neue Light"/>
            </a:endParaRPr>
          </a:p>
        </p:txBody>
      </p:sp>
      <p:sp>
        <p:nvSpPr>
          <p:cNvPr id="5" name="文本框 4"/>
          <p:cNvSpPr txBox="1"/>
          <p:nvPr/>
        </p:nvSpPr>
        <p:spPr>
          <a:xfrm>
            <a:off x="3583372" y="1005223"/>
            <a:ext cx="3657899" cy="1200329"/>
          </a:xfrm>
          <a:prstGeom prst="rect">
            <a:avLst/>
          </a:prstGeom>
          <a:noFill/>
        </p:spPr>
        <p:txBody>
          <a:bodyPr wrap="square" rtlCol="0">
            <a:spAutoFit/>
          </a:bodyPr>
          <a:lstStyle/>
          <a:p>
            <a:r>
              <a:rPr kumimoji="1" lang="en-US" altLang="zh-CN" sz="1200" dirty="0" smtClean="0"/>
              <a:t>For all Feed Post, these are the Priority to show on top</a:t>
            </a:r>
            <a:endParaRPr kumimoji="1" lang="en-US" altLang="zh-CN" sz="1200" dirty="0" smtClean="0"/>
          </a:p>
          <a:p>
            <a:endParaRPr kumimoji="1" lang="en-US" altLang="zh-CN" sz="1200" dirty="0" smtClean="0"/>
          </a:p>
          <a:p>
            <a:pPr marL="228600" indent="-228600">
              <a:buFont typeface="+mj-lt"/>
              <a:buAutoNum type="arabicPeriod"/>
            </a:pPr>
            <a:r>
              <a:rPr kumimoji="1" lang="en-US" altLang="zh-CN" sz="1200" dirty="0"/>
              <a:t>S</a:t>
            </a:r>
            <a:r>
              <a:rPr kumimoji="1" lang="en-US" altLang="zh-CN" sz="1200" dirty="0" smtClean="0"/>
              <a:t>ame type of pet on top</a:t>
            </a:r>
          </a:p>
          <a:p>
            <a:pPr marL="228600" indent="-228600">
              <a:buFont typeface="+mj-lt"/>
              <a:buAutoNum type="arabicPeriod"/>
            </a:pPr>
            <a:r>
              <a:rPr kumimoji="1" lang="en-US" altLang="zh-CN" sz="1200" dirty="0" smtClean="0"/>
              <a:t>Most update post</a:t>
            </a:r>
          </a:p>
          <a:p>
            <a:pPr marL="228600" indent="-228600">
              <a:buFont typeface="+mj-lt"/>
              <a:buAutoNum type="arabicPeriod"/>
            </a:pPr>
            <a:r>
              <a:rPr kumimoji="1" lang="en-US" altLang="zh-CN" sz="1200" dirty="0" smtClean="0"/>
              <a:t>In the same area</a:t>
            </a:r>
          </a:p>
          <a:p>
            <a:pPr marL="228600" indent="-228600">
              <a:buFont typeface="+mj-lt"/>
              <a:buAutoNum type="arabicPeriod"/>
            </a:pPr>
            <a:endParaRPr kumimoji="1" lang="en-US" altLang="zh-CN" sz="1200" dirty="0"/>
          </a:p>
        </p:txBody>
      </p:sp>
      <p:pic>
        <p:nvPicPr>
          <p:cNvPr id="9" name="图片 8" descr="fe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243" y="1558254"/>
            <a:ext cx="1710028" cy="3035300"/>
          </a:xfrm>
          <a:prstGeom prst="rect">
            <a:avLst/>
          </a:prstGeom>
        </p:spPr>
      </p:pic>
      <p:pic>
        <p:nvPicPr>
          <p:cNvPr id="7" name="图片 6"/>
          <p:cNvPicPr>
            <a:picLocks noChangeAspect="1"/>
          </p:cNvPicPr>
          <p:nvPr/>
        </p:nvPicPr>
        <p:blipFill>
          <a:blip r:embed="rId3"/>
          <a:stretch>
            <a:fillRect/>
          </a:stretch>
        </p:blipFill>
        <p:spPr>
          <a:xfrm>
            <a:off x="715510" y="1005223"/>
            <a:ext cx="2791253" cy="4541700"/>
          </a:xfrm>
          <a:prstGeom prst="rect">
            <a:avLst/>
          </a:prstGeom>
        </p:spPr>
      </p:pic>
    </p:spTree>
    <p:extLst>
      <p:ext uri="{BB962C8B-B14F-4D97-AF65-F5344CB8AC3E}">
        <p14:creationId xmlns:p14="http://schemas.microsoft.com/office/powerpoint/2010/main" val="349274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Flow Map</a:t>
            </a:r>
          </a:p>
        </p:txBody>
      </p:sp>
      <p:pic>
        <p:nvPicPr>
          <p:cNvPr id="3" name="图片 2" descr="log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248" y="1764171"/>
            <a:ext cx="1714500" cy="3035300"/>
          </a:xfrm>
          <a:prstGeom prst="rect">
            <a:avLst/>
          </a:prstGeom>
        </p:spPr>
      </p:pic>
      <p:sp>
        <p:nvSpPr>
          <p:cNvPr id="6" name="文本框 5"/>
          <p:cNvSpPr txBox="1"/>
          <p:nvPr/>
        </p:nvSpPr>
        <p:spPr>
          <a:xfrm>
            <a:off x="4916919" y="4807190"/>
            <a:ext cx="1419304" cy="369332"/>
          </a:xfrm>
          <a:prstGeom prst="rect">
            <a:avLst/>
          </a:prstGeom>
          <a:noFill/>
        </p:spPr>
        <p:txBody>
          <a:bodyPr wrap="none" rtlCol="0">
            <a:spAutoFit/>
          </a:bodyPr>
          <a:lstStyle/>
          <a:p>
            <a:r>
              <a:rPr kumimoji="1" lang="en-US" altLang="zh-CN" dirty="0" smtClean="0"/>
              <a:t>1. Login Page</a:t>
            </a:r>
            <a:endParaRPr kumimoji="1" lang="zh-CN" altLang="en-US" dirty="0"/>
          </a:p>
        </p:txBody>
      </p:sp>
      <p:pic>
        <p:nvPicPr>
          <p:cNvPr id="8" name="图片 7" descr="fe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742" y="1746153"/>
            <a:ext cx="1710028" cy="3035300"/>
          </a:xfrm>
          <a:prstGeom prst="rect">
            <a:avLst/>
          </a:prstGeom>
        </p:spPr>
      </p:pic>
      <p:sp>
        <p:nvSpPr>
          <p:cNvPr id="10" name="文本框 9"/>
          <p:cNvSpPr txBox="1"/>
          <p:nvPr/>
        </p:nvSpPr>
        <p:spPr>
          <a:xfrm>
            <a:off x="7147320" y="4817256"/>
            <a:ext cx="1374670" cy="369332"/>
          </a:xfrm>
          <a:prstGeom prst="rect">
            <a:avLst/>
          </a:prstGeom>
          <a:noFill/>
        </p:spPr>
        <p:txBody>
          <a:bodyPr wrap="none" rtlCol="0">
            <a:spAutoFit/>
          </a:bodyPr>
          <a:lstStyle/>
          <a:p>
            <a:r>
              <a:rPr kumimoji="1" lang="en-US" altLang="zh-CN" dirty="0"/>
              <a:t>4</a:t>
            </a:r>
            <a:r>
              <a:rPr kumimoji="1" lang="en-US" altLang="zh-CN" dirty="0" smtClean="0"/>
              <a:t>. Feed Page</a:t>
            </a:r>
            <a:endParaRPr kumimoji="1" lang="zh-CN" altLang="en-US" dirty="0"/>
          </a:p>
        </p:txBody>
      </p:sp>
      <p:cxnSp>
        <p:nvCxnSpPr>
          <p:cNvPr id="12" name="直线箭头连接符 11"/>
          <p:cNvCxnSpPr/>
          <p:nvPr/>
        </p:nvCxnSpPr>
        <p:spPr>
          <a:xfrm>
            <a:off x="6108772" y="3357877"/>
            <a:ext cx="69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a:off x="6108772" y="2722001"/>
            <a:ext cx="69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4" name="图片 13" descr="register accoun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43" y="1731314"/>
            <a:ext cx="1733059" cy="3068157"/>
          </a:xfrm>
          <a:prstGeom prst="rect">
            <a:avLst/>
          </a:prstGeom>
        </p:spPr>
      </p:pic>
      <p:pic>
        <p:nvPicPr>
          <p:cNvPr id="15" name="图片 14" descr="restore passwor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7004" y="1764171"/>
            <a:ext cx="1714500" cy="3035300"/>
          </a:xfrm>
          <a:prstGeom prst="rect">
            <a:avLst/>
          </a:prstGeom>
        </p:spPr>
      </p:pic>
      <p:cxnSp>
        <p:nvCxnSpPr>
          <p:cNvPr id="19" name="直线箭头连接符 18"/>
          <p:cNvCxnSpPr/>
          <p:nvPr/>
        </p:nvCxnSpPr>
        <p:spPr>
          <a:xfrm flipH="1">
            <a:off x="3954288" y="2922473"/>
            <a:ext cx="7444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直线箭头连接符 20"/>
          <p:cNvCxnSpPr/>
          <p:nvPr/>
        </p:nvCxnSpPr>
        <p:spPr>
          <a:xfrm flipH="1">
            <a:off x="1774497" y="2912241"/>
            <a:ext cx="4224799" cy="998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2424482" y="4844075"/>
            <a:ext cx="2226766" cy="369332"/>
          </a:xfrm>
          <a:prstGeom prst="rect">
            <a:avLst/>
          </a:prstGeom>
          <a:noFill/>
        </p:spPr>
        <p:txBody>
          <a:bodyPr wrap="none" rtlCol="0">
            <a:spAutoFit/>
          </a:bodyPr>
          <a:lstStyle/>
          <a:p>
            <a:r>
              <a:rPr kumimoji="1" lang="en-US" altLang="zh-CN" dirty="0" smtClean="0"/>
              <a:t>2. Password Recovery</a:t>
            </a:r>
            <a:endParaRPr kumimoji="1" lang="zh-CN" altLang="en-US" dirty="0"/>
          </a:p>
        </p:txBody>
      </p:sp>
      <p:sp>
        <p:nvSpPr>
          <p:cNvPr id="25" name="文本框 24"/>
          <p:cNvSpPr txBox="1"/>
          <p:nvPr/>
        </p:nvSpPr>
        <p:spPr>
          <a:xfrm>
            <a:off x="178810" y="4844075"/>
            <a:ext cx="1999428" cy="369332"/>
          </a:xfrm>
          <a:prstGeom prst="rect">
            <a:avLst/>
          </a:prstGeom>
          <a:noFill/>
        </p:spPr>
        <p:txBody>
          <a:bodyPr wrap="none" rtlCol="0">
            <a:spAutoFit/>
          </a:bodyPr>
          <a:lstStyle/>
          <a:p>
            <a:r>
              <a:rPr kumimoji="1" lang="en-US" altLang="zh-CN" dirty="0"/>
              <a:t>3</a:t>
            </a:r>
            <a:r>
              <a:rPr kumimoji="1" lang="en-US" altLang="zh-CN" dirty="0" smtClean="0"/>
              <a:t>. Register Account</a:t>
            </a:r>
            <a:endParaRPr kumimoji="1" lang="zh-CN" altLang="en-US" dirty="0"/>
          </a:p>
        </p:txBody>
      </p:sp>
      <p:sp>
        <p:nvSpPr>
          <p:cNvPr id="26" name="文本框 25"/>
          <p:cNvSpPr txBox="1"/>
          <p:nvPr/>
        </p:nvSpPr>
        <p:spPr>
          <a:xfrm>
            <a:off x="659739" y="993902"/>
            <a:ext cx="1576085" cy="369332"/>
          </a:xfrm>
          <a:prstGeom prst="rect">
            <a:avLst/>
          </a:prstGeom>
          <a:noFill/>
        </p:spPr>
        <p:txBody>
          <a:bodyPr wrap="none" rtlCol="0">
            <a:spAutoFit/>
          </a:bodyPr>
          <a:lstStyle/>
          <a:p>
            <a:r>
              <a:rPr kumimoji="1" lang="en-US" altLang="zh-CN" dirty="0"/>
              <a:t>5</a:t>
            </a:r>
            <a:r>
              <a:rPr kumimoji="1" lang="en-US" altLang="zh-CN" dirty="0" smtClean="0"/>
              <a:t>. Setting Page</a:t>
            </a:r>
            <a:endParaRPr kumimoji="1" lang="zh-CN" altLang="en-US" dirty="0"/>
          </a:p>
        </p:txBody>
      </p:sp>
      <p:cxnSp>
        <p:nvCxnSpPr>
          <p:cNvPr id="28" name="直线箭头连接符 27"/>
          <p:cNvCxnSpPr/>
          <p:nvPr/>
        </p:nvCxnSpPr>
        <p:spPr>
          <a:xfrm flipV="1">
            <a:off x="1528655" y="1377811"/>
            <a:ext cx="23517" cy="1980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061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Screenshot_20180831-103617.jpg"/>
          <p:cNvPicPr>
            <a:picLocks noChangeAspect="1"/>
          </p:cNvPicPr>
          <p:nvPr/>
        </p:nvPicPr>
        <p:blipFill rotWithShape="1">
          <a:blip r:embed="rId2">
            <a:extLst>
              <a:ext uri="{28A0092B-C50C-407E-A947-70E740481C1C}">
                <a14:useLocalDpi xmlns:a14="http://schemas.microsoft.com/office/drawing/2010/main" val="0"/>
              </a:ext>
            </a:extLst>
          </a:blip>
          <a:srcRect t="3733" b="13624"/>
          <a:stretch/>
        </p:blipFill>
        <p:spPr>
          <a:xfrm>
            <a:off x="536174" y="1465473"/>
            <a:ext cx="1776845" cy="3045648"/>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Flow Map</a:t>
            </a:r>
          </a:p>
        </p:txBody>
      </p:sp>
      <p:pic>
        <p:nvPicPr>
          <p:cNvPr id="8" name="图片 7" descr="fe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269" y="1441229"/>
            <a:ext cx="1710028" cy="3035300"/>
          </a:xfrm>
          <a:prstGeom prst="rect">
            <a:avLst/>
          </a:prstGeom>
        </p:spPr>
      </p:pic>
      <p:sp>
        <p:nvSpPr>
          <p:cNvPr id="10" name="文本框 9"/>
          <p:cNvSpPr txBox="1"/>
          <p:nvPr/>
        </p:nvSpPr>
        <p:spPr>
          <a:xfrm>
            <a:off x="4895847" y="4844075"/>
            <a:ext cx="1374670" cy="369332"/>
          </a:xfrm>
          <a:prstGeom prst="rect">
            <a:avLst/>
          </a:prstGeom>
          <a:noFill/>
        </p:spPr>
        <p:txBody>
          <a:bodyPr wrap="none" rtlCol="0">
            <a:spAutoFit/>
          </a:bodyPr>
          <a:lstStyle/>
          <a:p>
            <a:r>
              <a:rPr kumimoji="1" lang="en-US" altLang="zh-CN" dirty="0"/>
              <a:t>4</a:t>
            </a:r>
            <a:r>
              <a:rPr kumimoji="1" lang="en-US" altLang="zh-CN" dirty="0" smtClean="0"/>
              <a:t>. Feed Page</a:t>
            </a:r>
            <a:endParaRPr kumimoji="1" lang="zh-CN" altLang="en-US" dirty="0"/>
          </a:p>
        </p:txBody>
      </p:sp>
      <p:sp>
        <p:nvSpPr>
          <p:cNvPr id="25" name="文本框 24"/>
          <p:cNvSpPr txBox="1"/>
          <p:nvPr/>
        </p:nvSpPr>
        <p:spPr>
          <a:xfrm>
            <a:off x="794868" y="4844075"/>
            <a:ext cx="1518151" cy="369332"/>
          </a:xfrm>
          <a:prstGeom prst="rect">
            <a:avLst/>
          </a:prstGeom>
          <a:noFill/>
        </p:spPr>
        <p:txBody>
          <a:bodyPr wrap="none" rtlCol="0">
            <a:spAutoFit/>
          </a:bodyPr>
          <a:lstStyle/>
          <a:p>
            <a:r>
              <a:rPr kumimoji="1" lang="en-US" altLang="zh-CN" dirty="0" smtClean="0"/>
              <a:t>6. Listing Page</a:t>
            </a:r>
            <a:endParaRPr kumimoji="1" lang="zh-CN" altLang="en-US" dirty="0"/>
          </a:p>
        </p:txBody>
      </p:sp>
      <p:pic>
        <p:nvPicPr>
          <p:cNvPr id="7" name="图片 6" descr="foo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1269" y="4468957"/>
            <a:ext cx="1710028" cy="303288"/>
          </a:xfrm>
          <a:prstGeom prst="rect">
            <a:avLst/>
          </a:prstGeom>
        </p:spPr>
      </p:pic>
      <p:pic>
        <p:nvPicPr>
          <p:cNvPr id="22" name="图片 21" descr="foo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80" y="4511121"/>
            <a:ext cx="1710028" cy="303288"/>
          </a:xfrm>
          <a:prstGeom prst="rect">
            <a:avLst/>
          </a:prstGeom>
        </p:spPr>
      </p:pic>
      <p:pic>
        <p:nvPicPr>
          <p:cNvPr id="11" name="图片 10" descr="profile page pos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4873" y="1441228"/>
            <a:ext cx="1798675" cy="3203679"/>
          </a:xfrm>
          <a:prstGeom prst="rect">
            <a:avLst/>
          </a:prstGeom>
        </p:spPr>
      </p:pic>
      <p:pic>
        <p:nvPicPr>
          <p:cNvPr id="23" name="图片 22" descr="foo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520" y="4406178"/>
            <a:ext cx="1710028" cy="303288"/>
          </a:xfrm>
          <a:prstGeom prst="rect">
            <a:avLst/>
          </a:prstGeom>
        </p:spPr>
      </p:pic>
      <p:sp>
        <p:nvSpPr>
          <p:cNvPr id="6" name="文本框 5"/>
          <p:cNvSpPr txBox="1"/>
          <p:nvPr/>
        </p:nvSpPr>
        <p:spPr>
          <a:xfrm>
            <a:off x="6551831" y="4839791"/>
            <a:ext cx="2023548" cy="369332"/>
          </a:xfrm>
          <a:prstGeom prst="rect">
            <a:avLst/>
          </a:prstGeom>
          <a:noFill/>
        </p:spPr>
        <p:txBody>
          <a:bodyPr wrap="none" rtlCol="0">
            <a:spAutoFit/>
          </a:bodyPr>
          <a:lstStyle/>
          <a:p>
            <a:r>
              <a:rPr kumimoji="1" lang="en-US" altLang="zh-CN" dirty="0"/>
              <a:t>7</a:t>
            </a:r>
            <a:r>
              <a:rPr kumimoji="1" lang="en-US" altLang="zh-CN" dirty="0" smtClean="0"/>
              <a:t>. Notification Page</a:t>
            </a:r>
            <a:endParaRPr kumimoji="1" lang="zh-CN" altLang="en-US" dirty="0"/>
          </a:p>
        </p:txBody>
      </p:sp>
      <p:cxnSp>
        <p:nvCxnSpPr>
          <p:cNvPr id="12" name="直线箭头连接符 11"/>
          <p:cNvCxnSpPr/>
          <p:nvPr/>
        </p:nvCxnSpPr>
        <p:spPr>
          <a:xfrm flipH="1" flipV="1">
            <a:off x="4368777" y="2810463"/>
            <a:ext cx="1167506" cy="1697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flipV="1">
            <a:off x="6135986" y="3092685"/>
            <a:ext cx="789995" cy="14149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2743520" y="4885477"/>
            <a:ext cx="1530324" cy="369332"/>
          </a:xfrm>
          <a:prstGeom prst="rect">
            <a:avLst/>
          </a:prstGeom>
          <a:noFill/>
        </p:spPr>
        <p:txBody>
          <a:bodyPr wrap="none" rtlCol="0">
            <a:spAutoFit/>
          </a:bodyPr>
          <a:lstStyle/>
          <a:p>
            <a:r>
              <a:rPr kumimoji="1" lang="en-US" altLang="zh-CN" dirty="0" smtClean="0"/>
              <a:t>8. Profile Page</a:t>
            </a:r>
            <a:endParaRPr kumimoji="1" lang="zh-CN" altLang="en-US" dirty="0"/>
          </a:p>
        </p:txBody>
      </p:sp>
      <p:cxnSp>
        <p:nvCxnSpPr>
          <p:cNvPr id="28" name="直线箭头连接符 27"/>
          <p:cNvCxnSpPr/>
          <p:nvPr/>
        </p:nvCxnSpPr>
        <p:spPr>
          <a:xfrm flipH="1" flipV="1">
            <a:off x="2235824" y="2916296"/>
            <a:ext cx="3003111" cy="15913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 name="图片 29" descr="Screenshot_20180831-102116.jpg"/>
          <p:cNvPicPr>
            <a:picLocks noChangeAspect="1"/>
          </p:cNvPicPr>
          <p:nvPr/>
        </p:nvPicPr>
        <p:blipFill rotWithShape="1">
          <a:blip r:embed="rId6">
            <a:extLst>
              <a:ext uri="{28A0092B-C50C-407E-A947-70E740481C1C}">
                <a14:useLocalDpi xmlns:a14="http://schemas.microsoft.com/office/drawing/2010/main" val="0"/>
              </a:ext>
            </a:extLst>
          </a:blip>
          <a:srcRect t="3498" b="5856"/>
          <a:stretch/>
        </p:blipFill>
        <p:spPr>
          <a:xfrm>
            <a:off x="6782091" y="1408960"/>
            <a:ext cx="1710028" cy="3214979"/>
          </a:xfrm>
          <a:prstGeom prst="rect">
            <a:avLst/>
          </a:prstGeom>
        </p:spPr>
      </p:pic>
      <p:pic>
        <p:nvPicPr>
          <p:cNvPr id="31" name="图片 30" descr="foo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2091" y="4406178"/>
            <a:ext cx="1710028" cy="303288"/>
          </a:xfrm>
          <a:prstGeom prst="rect">
            <a:avLst/>
          </a:prstGeom>
        </p:spPr>
      </p:pic>
    </p:spTree>
    <p:extLst>
      <p:ext uri="{BB962C8B-B14F-4D97-AF65-F5344CB8AC3E}">
        <p14:creationId xmlns:p14="http://schemas.microsoft.com/office/powerpoint/2010/main" val="3566573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Flow Map</a:t>
            </a:r>
          </a:p>
        </p:txBody>
      </p:sp>
      <p:sp>
        <p:nvSpPr>
          <p:cNvPr id="10" name="文本框 9"/>
          <p:cNvSpPr txBox="1"/>
          <p:nvPr/>
        </p:nvSpPr>
        <p:spPr>
          <a:xfrm>
            <a:off x="4815212" y="4897007"/>
            <a:ext cx="1576085" cy="369332"/>
          </a:xfrm>
          <a:prstGeom prst="rect">
            <a:avLst/>
          </a:prstGeom>
          <a:noFill/>
        </p:spPr>
        <p:txBody>
          <a:bodyPr wrap="none" rtlCol="0">
            <a:spAutoFit/>
          </a:bodyPr>
          <a:lstStyle/>
          <a:p>
            <a:r>
              <a:rPr kumimoji="1" lang="en-US" altLang="zh-CN" dirty="0" smtClean="0"/>
              <a:t>5. Setting Page</a:t>
            </a:r>
            <a:endParaRPr kumimoji="1" lang="zh-CN" altLang="en-US" dirty="0"/>
          </a:p>
        </p:txBody>
      </p:sp>
      <p:pic>
        <p:nvPicPr>
          <p:cNvPr id="7" name="图片 6" descr="foo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269" y="4468957"/>
            <a:ext cx="1710028" cy="303288"/>
          </a:xfrm>
          <a:prstGeom prst="rect">
            <a:avLst/>
          </a:prstGeom>
        </p:spPr>
      </p:pic>
      <p:pic>
        <p:nvPicPr>
          <p:cNvPr id="11" name="图片 10" descr="profile page po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873" y="1441228"/>
            <a:ext cx="1798675" cy="3203679"/>
          </a:xfrm>
          <a:prstGeom prst="rect">
            <a:avLst/>
          </a:prstGeom>
        </p:spPr>
      </p:pic>
      <p:pic>
        <p:nvPicPr>
          <p:cNvPr id="23" name="图片 22" descr="foo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520" y="4406178"/>
            <a:ext cx="1710028" cy="303288"/>
          </a:xfrm>
          <a:prstGeom prst="rect">
            <a:avLst/>
          </a:prstGeom>
        </p:spPr>
      </p:pic>
      <p:sp>
        <p:nvSpPr>
          <p:cNvPr id="26" name="文本框 25"/>
          <p:cNvSpPr txBox="1"/>
          <p:nvPr/>
        </p:nvSpPr>
        <p:spPr>
          <a:xfrm>
            <a:off x="2743520" y="4885477"/>
            <a:ext cx="1530324" cy="369332"/>
          </a:xfrm>
          <a:prstGeom prst="rect">
            <a:avLst/>
          </a:prstGeom>
          <a:noFill/>
        </p:spPr>
        <p:txBody>
          <a:bodyPr wrap="none" rtlCol="0">
            <a:spAutoFit/>
          </a:bodyPr>
          <a:lstStyle/>
          <a:p>
            <a:r>
              <a:rPr kumimoji="1" lang="en-US" altLang="zh-CN" dirty="0" smtClean="0"/>
              <a:t>8. Profile Page</a:t>
            </a:r>
            <a:endParaRPr kumimoji="1" lang="zh-CN" altLang="en-US" dirty="0"/>
          </a:p>
        </p:txBody>
      </p:sp>
      <p:pic>
        <p:nvPicPr>
          <p:cNvPr id="2" name="图片 1" descr="profile page mype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80" y="1441228"/>
            <a:ext cx="1794010" cy="3195370"/>
          </a:xfrm>
          <a:prstGeom prst="rect">
            <a:avLst/>
          </a:prstGeom>
        </p:spPr>
      </p:pic>
      <p:pic>
        <p:nvPicPr>
          <p:cNvPr id="17" name="图片 16" descr="foo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80" y="4406178"/>
            <a:ext cx="1710028" cy="303288"/>
          </a:xfrm>
          <a:prstGeom prst="rect">
            <a:avLst/>
          </a:prstGeom>
        </p:spPr>
      </p:pic>
      <p:cxnSp>
        <p:nvCxnSpPr>
          <p:cNvPr id="28" name="直线箭头连接符 27"/>
          <p:cNvCxnSpPr>
            <a:endCxn id="17" idx="3"/>
          </p:cNvCxnSpPr>
          <p:nvPr/>
        </p:nvCxnSpPr>
        <p:spPr>
          <a:xfrm flipH="1">
            <a:off x="2306508" y="3032613"/>
            <a:ext cx="1508068" cy="15252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 name="图片 4" descr="Screenshot_20180831-100735.jpg"/>
          <p:cNvPicPr>
            <a:picLocks noChangeAspect="1"/>
          </p:cNvPicPr>
          <p:nvPr/>
        </p:nvPicPr>
        <p:blipFill rotWithShape="1">
          <a:blip r:embed="rId5">
            <a:extLst>
              <a:ext uri="{28A0092B-C50C-407E-A947-70E740481C1C}">
                <a14:useLocalDpi xmlns:a14="http://schemas.microsoft.com/office/drawing/2010/main" val="0"/>
              </a:ext>
            </a:extLst>
          </a:blip>
          <a:srcRect t="3699" b="5779"/>
          <a:stretch/>
        </p:blipFill>
        <p:spPr>
          <a:xfrm>
            <a:off x="4797624" y="1441228"/>
            <a:ext cx="1786188" cy="3444249"/>
          </a:xfrm>
          <a:prstGeom prst="rect">
            <a:avLst/>
          </a:prstGeom>
        </p:spPr>
      </p:pic>
      <p:cxnSp>
        <p:nvCxnSpPr>
          <p:cNvPr id="13" name="直线箭头连接符 12"/>
          <p:cNvCxnSpPr/>
          <p:nvPr/>
        </p:nvCxnSpPr>
        <p:spPr>
          <a:xfrm flipV="1">
            <a:off x="1376183" y="2563519"/>
            <a:ext cx="1367337" cy="3463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直线箭头连接符 11"/>
          <p:cNvCxnSpPr/>
          <p:nvPr/>
        </p:nvCxnSpPr>
        <p:spPr>
          <a:xfrm>
            <a:off x="4273844" y="2187223"/>
            <a:ext cx="65312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文本框 23"/>
          <p:cNvSpPr txBox="1"/>
          <p:nvPr/>
        </p:nvSpPr>
        <p:spPr>
          <a:xfrm>
            <a:off x="656828" y="4897007"/>
            <a:ext cx="1530324" cy="369332"/>
          </a:xfrm>
          <a:prstGeom prst="rect">
            <a:avLst/>
          </a:prstGeom>
          <a:noFill/>
        </p:spPr>
        <p:txBody>
          <a:bodyPr wrap="none" rtlCol="0">
            <a:spAutoFit/>
          </a:bodyPr>
          <a:lstStyle/>
          <a:p>
            <a:r>
              <a:rPr kumimoji="1" lang="en-US" altLang="zh-CN" dirty="0" smtClean="0"/>
              <a:t>8. Profile Page</a:t>
            </a:r>
            <a:endParaRPr kumimoji="1" lang="zh-CN" altLang="en-US" dirty="0"/>
          </a:p>
        </p:txBody>
      </p:sp>
      <p:cxnSp>
        <p:nvCxnSpPr>
          <p:cNvPr id="15" name="直线箭头连接符 14"/>
          <p:cNvCxnSpPr/>
          <p:nvPr/>
        </p:nvCxnSpPr>
        <p:spPr>
          <a:xfrm flipH="1">
            <a:off x="834881" y="3591458"/>
            <a:ext cx="104290" cy="4066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文本框 17"/>
          <p:cNvSpPr txBox="1"/>
          <p:nvPr/>
        </p:nvSpPr>
        <p:spPr>
          <a:xfrm>
            <a:off x="69719" y="4006253"/>
            <a:ext cx="1893930" cy="369332"/>
          </a:xfrm>
          <a:prstGeom prst="rect">
            <a:avLst/>
          </a:prstGeom>
          <a:noFill/>
        </p:spPr>
        <p:txBody>
          <a:bodyPr wrap="none" rtlCol="0">
            <a:spAutoFit/>
          </a:bodyPr>
          <a:lstStyle/>
          <a:p>
            <a:r>
              <a:rPr kumimoji="1" lang="en-US" altLang="zh-CN" dirty="0"/>
              <a:t>9</a:t>
            </a:r>
            <a:r>
              <a:rPr kumimoji="1" lang="en-US" altLang="zh-CN" dirty="0" smtClean="0"/>
              <a:t>. Pet Profile Page</a:t>
            </a:r>
            <a:endParaRPr kumimoji="1" lang="zh-CN" altLang="en-US" dirty="0"/>
          </a:p>
        </p:txBody>
      </p:sp>
      <p:cxnSp>
        <p:nvCxnSpPr>
          <p:cNvPr id="19" name="直线箭头连接符 18"/>
          <p:cNvCxnSpPr>
            <a:endCxn id="20" idx="1"/>
          </p:cNvCxnSpPr>
          <p:nvPr/>
        </p:nvCxnSpPr>
        <p:spPr>
          <a:xfrm flipV="1">
            <a:off x="4273844" y="3505293"/>
            <a:ext cx="2551853" cy="457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文本框 19"/>
          <p:cNvSpPr txBox="1"/>
          <p:nvPr/>
        </p:nvSpPr>
        <p:spPr>
          <a:xfrm>
            <a:off x="6825697" y="3182127"/>
            <a:ext cx="2179707" cy="646331"/>
          </a:xfrm>
          <a:prstGeom prst="rect">
            <a:avLst/>
          </a:prstGeom>
          <a:noFill/>
        </p:spPr>
        <p:txBody>
          <a:bodyPr wrap="square" rtlCol="0">
            <a:spAutoFit/>
          </a:bodyPr>
          <a:lstStyle/>
          <a:p>
            <a:r>
              <a:rPr kumimoji="1" lang="en-US" altLang="zh-CN" dirty="0" smtClean="0"/>
              <a:t>13 or 14. Post or Sell Page</a:t>
            </a:r>
            <a:endParaRPr kumimoji="1" lang="zh-CN" altLang="en-US" dirty="0"/>
          </a:p>
        </p:txBody>
      </p:sp>
    </p:spTree>
    <p:extLst>
      <p:ext uri="{BB962C8B-B14F-4D97-AF65-F5344CB8AC3E}">
        <p14:creationId xmlns:p14="http://schemas.microsoft.com/office/powerpoint/2010/main" val="263055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Screenshot_20180831-103617.jpg"/>
          <p:cNvPicPr>
            <a:picLocks noChangeAspect="1"/>
          </p:cNvPicPr>
          <p:nvPr/>
        </p:nvPicPr>
        <p:blipFill rotWithShape="1">
          <a:blip r:embed="rId2">
            <a:extLst>
              <a:ext uri="{28A0092B-C50C-407E-A947-70E740481C1C}">
                <a14:useLocalDpi xmlns:a14="http://schemas.microsoft.com/office/drawing/2010/main" val="0"/>
              </a:ext>
            </a:extLst>
          </a:blip>
          <a:srcRect t="3733" b="13624"/>
          <a:stretch/>
        </p:blipFill>
        <p:spPr>
          <a:xfrm>
            <a:off x="2466108" y="1114693"/>
            <a:ext cx="1776845" cy="3045648"/>
          </a:xfrm>
          <a:prstGeom prst="rect">
            <a:avLst/>
          </a:prstGeom>
        </p:spPr>
      </p:pic>
      <p:pic>
        <p:nvPicPr>
          <p:cNvPr id="2" name="图片 1" descr="pe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43" y="1106262"/>
            <a:ext cx="1720607" cy="3054079"/>
          </a:xfrm>
          <a:prstGeom prst="rect">
            <a:avLst/>
          </a:prstGeom>
        </p:spPr>
      </p:pic>
      <p:pic>
        <p:nvPicPr>
          <p:cNvPr id="3" name="图片 2" descr="pos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809" y="1106262"/>
            <a:ext cx="1696589" cy="3011446"/>
          </a:xfrm>
          <a:prstGeom prst="rect">
            <a:avLst/>
          </a:prstGeom>
        </p:spPr>
      </p:pic>
      <p:pic>
        <p:nvPicPr>
          <p:cNvPr id="5" name="图片 4" descr="sell produc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258" y="1123565"/>
            <a:ext cx="1713861" cy="3042104"/>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Flow Map</a:t>
            </a:r>
          </a:p>
        </p:txBody>
      </p:sp>
      <p:sp>
        <p:nvSpPr>
          <p:cNvPr id="10" name="文本框 9"/>
          <p:cNvSpPr txBox="1"/>
          <p:nvPr/>
        </p:nvSpPr>
        <p:spPr>
          <a:xfrm>
            <a:off x="4895847" y="4844075"/>
            <a:ext cx="1570551" cy="738664"/>
          </a:xfrm>
          <a:prstGeom prst="rect">
            <a:avLst/>
          </a:prstGeom>
          <a:noFill/>
        </p:spPr>
        <p:txBody>
          <a:bodyPr wrap="square" rtlCol="0">
            <a:spAutoFit/>
          </a:bodyPr>
          <a:lstStyle/>
          <a:p>
            <a:r>
              <a:rPr kumimoji="1" lang="en-US" altLang="zh-CN" sz="1400" dirty="0" smtClean="0"/>
              <a:t>10. Post Page (Same layout for Q&amp;A and Lifestyle)</a:t>
            </a:r>
            <a:endParaRPr kumimoji="1" lang="zh-CN" altLang="en-US" sz="1400" dirty="0"/>
          </a:p>
        </p:txBody>
      </p:sp>
      <p:sp>
        <p:nvSpPr>
          <p:cNvPr id="25" name="文本框 24"/>
          <p:cNvSpPr txBox="1"/>
          <p:nvPr/>
        </p:nvSpPr>
        <p:spPr>
          <a:xfrm>
            <a:off x="418543" y="4696967"/>
            <a:ext cx="1720607" cy="830997"/>
          </a:xfrm>
          <a:prstGeom prst="rect">
            <a:avLst/>
          </a:prstGeom>
          <a:noFill/>
        </p:spPr>
        <p:txBody>
          <a:bodyPr wrap="square" rtlCol="0">
            <a:spAutoFit/>
          </a:bodyPr>
          <a:lstStyle/>
          <a:p>
            <a:r>
              <a:rPr kumimoji="1" lang="en-US" altLang="zh-CN" sz="1200" dirty="0" smtClean="0"/>
              <a:t>9. Pet Info Page (same layout for lost pet, adoption, pet found and normal pet profile)</a:t>
            </a:r>
            <a:endParaRPr kumimoji="1" lang="zh-CN" altLang="en-US" sz="1200" dirty="0"/>
          </a:p>
        </p:txBody>
      </p:sp>
      <p:pic>
        <p:nvPicPr>
          <p:cNvPr id="7" name="图片 6" descr="foo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6370" y="3966064"/>
            <a:ext cx="1710028" cy="303288"/>
          </a:xfrm>
          <a:prstGeom prst="rect">
            <a:avLst/>
          </a:prstGeom>
        </p:spPr>
      </p:pic>
      <p:pic>
        <p:nvPicPr>
          <p:cNvPr id="22" name="图片 21" descr="foo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543" y="4165669"/>
            <a:ext cx="1710028" cy="303288"/>
          </a:xfrm>
          <a:prstGeom prst="rect">
            <a:avLst/>
          </a:prstGeom>
        </p:spPr>
      </p:pic>
      <p:pic>
        <p:nvPicPr>
          <p:cNvPr id="23" name="图片 22" descr="foo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2925" y="4160341"/>
            <a:ext cx="1710028" cy="303288"/>
          </a:xfrm>
          <a:prstGeom prst="rect">
            <a:avLst/>
          </a:prstGeom>
        </p:spPr>
      </p:pic>
      <p:sp>
        <p:nvSpPr>
          <p:cNvPr id="6" name="文本框 5"/>
          <p:cNvSpPr txBox="1"/>
          <p:nvPr/>
        </p:nvSpPr>
        <p:spPr>
          <a:xfrm>
            <a:off x="6916356" y="4821657"/>
            <a:ext cx="1361483" cy="369332"/>
          </a:xfrm>
          <a:prstGeom prst="rect">
            <a:avLst/>
          </a:prstGeom>
          <a:noFill/>
        </p:spPr>
        <p:txBody>
          <a:bodyPr wrap="none" rtlCol="0">
            <a:spAutoFit/>
          </a:bodyPr>
          <a:lstStyle/>
          <a:p>
            <a:r>
              <a:rPr kumimoji="1" lang="en-US" altLang="zh-CN" dirty="0" smtClean="0"/>
              <a:t>11. Sell Page</a:t>
            </a:r>
            <a:endParaRPr kumimoji="1" lang="zh-CN" altLang="en-US" dirty="0"/>
          </a:p>
        </p:txBody>
      </p:sp>
      <p:cxnSp>
        <p:nvCxnSpPr>
          <p:cNvPr id="12" name="直线箭头连接符 11"/>
          <p:cNvCxnSpPr/>
          <p:nvPr/>
        </p:nvCxnSpPr>
        <p:spPr>
          <a:xfrm flipV="1">
            <a:off x="3995870" y="2986852"/>
            <a:ext cx="773939" cy="474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flipV="1">
            <a:off x="4105852" y="1681574"/>
            <a:ext cx="2937718" cy="9997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文本框 25"/>
          <p:cNvSpPr txBox="1"/>
          <p:nvPr/>
        </p:nvSpPr>
        <p:spPr>
          <a:xfrm>
            <a:off x="2575195" y="4821657"/>
            <a:ext cx="1518151" cy="369332"/>
          </a:xfrm>
          <a:prstGeom prst="rect">
            <a:avLst/>
          </a:prstGeom>
          <a:noFill/>
        </p:spPr>
        <p:txBody>
          <a:bodyPr wrap="none" rtlCol="0">
            <a:spAutoFit/>
          </a:bodyPr>
          <a:lstStyle/>
          <a:p>
            <a:r>
              <a:rPr kumimoji="1" lang="en-US" altLang="zh-CN" dirty="0"/>
              <a:t>6</a:t>
            </a:r>
            <a:r>
              <a:rPr kumimoji="1" lang="en-US" altLang="zh-CN" dirty="0" smtClean="0"/>
              <a:t>. Listing Page</a:t>
            </a:r>
            <a:endParaRPr kumimoji="1" lang="zh-CN" altLang="en-US" dirty="0"/>
          </a:p>
        </p:txBody>
      </p:sp>
      <p:cxnSp>
        <p:nvCxnSpPr>
          <p:cNvPr id="28" name="直线箭头连接符 27"/>
          <p:cNvCxnSpPr/>
          <p:nvPr/>
        </p:nvCxnSpPr>
        <p:spPr>
          <a:xfrm flipH="1">
            <a:off x="1892737" y="2210741"/>
            <a:ext cx="682458" cy="9701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1" name="图片 30" descr="foo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2091" y="4008697"/>
            <a:ext cx="1710028" cy="303288"/>
          </a:xfrm>
          <a:prstGeom prst="rect">
            <a:avLst/>
          </a:prstGeom>
        </p:spPr>
      </p:pic>
    </p:spTree>
    <p:extLst>
      <p:ext uri="{BB962C8B-B14F-4D97-AF65-F5344CB8AC3E}">
        <p14:creationId xmlns:p14="http://schemas.microsoft.com/office/powerpoint/2010/main" val="4273474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logi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916" y="1737638"/>
            <a:ext cx="1677683" cy="2970121"/>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r>
              <a:rPr lang="en-US" altLang="zh-CN" sz="4000" dirty="0" smtClean="0">
                <a:latin typeface="Helvetica Neue Light"/>
                <a:cs typeface="Helvetica Neue Light"/>
              </a:rPr>
              <a:t>	Login Page</a:t>
            </a:r>
          </a:p>
        </p:txBody>
      </p:sp>
      <p:sp>
        <p:nvSpPr>
          <p:cNvPr id="14" name="文本框 13"/>
          <p:cNvSpPr txBox="1"/>
          <p:nvPr/>
        </p:nvSpPr>
        <p:spPr>
          <a:xfrm>
            <a:off x="3583372" y="1005223"/>
            <a:ext cx="2485801" cy="1938992"/>
          </a:xfrm>
          <a:prstGeom prst="rect">
            <a:avLst/>
          </a:prstGeom>
          <a:noFill/>
        </p:spPr>
        <p:txBody>
          <a:bodyPr wrap="square" rtlCol="0">
            <a:spAutoFit/>
          </a:bodyPr>
          <a:lstStyle/>
          <a:p>
            <a:r>
              <a:rPr kumimoji="1" lang="en-US" altLang="zh-CN" sz="1200" dirty="0" smtClean="0"/>
              <a:t>From the existing template, delete off login with twitter and </a:t>
            </a:r>
            <a:r>
              <a:rPr kumimoji="1" lang="en-US" altLang="zh-CN" sz="1200" dirty="0" err="1" smtClean="0"/>
              <a:t>google</a:t>
            </a:r>
            <a:endParaRPr kumimoji="1" lang="en-US" altLang="zh-CN" sz="1200" dirty="0" smtClean="0"/>
          </a:p>
          <a:p>
            <a:endParaRPr kumimoji="1" lang="en-US" altLang="zh-CN" sz="1200" dirty="0"/>
          </a:p>
          <a:p>
            <a:r>
              <a:rPr kumimoji="1" lang="en-US" altLang="zh-CN" sz="1200" dirty="0" smtClean="0"/>
              <a:t>3 Buttons here:</a:t>
            </a:r>
          </a:p>
          <a:p>
            <a:pPr marL="228600" indent="-228600">
              <a:buAutoNum type="arabicParenR"/>
            </a:pPr>
            <a:r>
              <a:rPr kumimoji="1" lang="en-US" altLang="zh-CN" sz="1200" dirty="0" smtClean="0"/>
              <a:t>Forgot Password? </a:t>
            </a:r>
            <a:r>
              <a:rPr kumimoji="1" lang="en-US" altLang="zh-CN" sz="1200" dirty="0" smtClean="0">
                <a:sym typeface="Wingdings"/>
              </a:rPr>
              <a:t> slide 3</a:t>
            </a:r>
            <a:endParaRPr kumimoji="1" lang="en-US" altLang="zh-CN" sz="1200" dirty="0" smtClean="0"/>
          </a:p>
          <a:p>
            <a:pPr marL="228600" indent="-228600">
              <a:buFontTx/>
              <a:buAutoNum type="arabicParenR"/>
            </a:pPr>
            <a:r>
              <a:rPr kumimoji="1" lang="en-US" altLang="zh-CN" sz="1200" dirty="0" smtClean="0"/>
              <a:t>Sign up! </a:t>
            </a:r>
            <a:r>
              <a:rPr kumimoji="1" lang="en-US" altLang="zh-CN" sz="1200" dirty="0" smtClean="0">
                <a:sym typeface="Wingdings"/>
              </a:rPr>
              <a:t> slide 4</a:t>
            </a:r>
            <a:endParaRPr kumimoji="1" lang="en-US" altLang="zh-CN" sz="1200" dirty="0" smtClean="0"/>
          </a:p>
          <a:p>
            <a:pPr marL="228600" indent="-228600">
              <a:buAutoNum type="arabicParenR"/>
            </a:pPr>
            <a:r>
              <a:rPr kumimoji="1" lang="en-US" altLang="zh-CN" sz="1200" dirty="0" smtClean="0"/>
              <a:t>Login with Facebook  - Same as existing template on Facebook native login integration vas below:</a:t>
            </a:r>
            <a:endParaRPr kumimoji="1" lang="zh-CN" altLang="en-US" sz="1200" dirty="0"/>
          </a:p>
        </p:txBody>
      </p:sp>
      <p:pic>
        <p:nvPicPr>
          <p:cNvPr id="17" name="图片 16"/>
          <p:cNvPicPr>
            <a:picLocks noChangeAspect="1"/>
          </p:cNvPicPr>
          <p:nvPr/>
        </p:nvPicPr>
        <p:blipFill>
          <a:blip r:embed="rId3"/>
          <a:stretch>
            <a:fillRect/>
          </a:stretch>
        </p:blipFill>
        <p:spPr>
          <a:xfrm>
            <a:off x="706871" y="840570"/>
            <a:ext cx="2791253" cy="4541700"/>
          </a:xfrm>
          <a:prstGeom prst="rect">
            <a:avLst/>
          </a:prstGeom>
        </p:spPr>
      </p:pic>
      <p:pic>
        <p:nvPicPr>
          <p:cNvPr id="19" name="图片 18"/>
          <p:cNvPicPr>
            <a:picLocks noChangeAspect="1"/>
          </p:cNvPicPr>
          <p:nvPr/>
        </p:nvPicPr>
        <p:blipFill>
          <a:blip r:embed="rId4"/>
          <a:stretch>
            <a:fillRect/>
          </a:stretch>
        </p:blipFill>
        <p:spPr>
          <a:xfrm>
            <a:off x="3583372" y="3069292"/>
            <a:ext cx="1142284" cy="2025651"/>
          </a:xfrm>
          <a:prstGeom prst="rect">
            <a:avLst/>
          </a:prstGeom>
        </p:spPr>
      </p:pic>
      <p:pic>
        <p:nvPicPr>
          <p:cNvPr id="20" name="图片 19"/>
          <p:cNvPicPr>
            <a:picLocks noChangeAspect="1"/>
          </p:cNvPicPr>
          <p:nvPr/>
        </p:nvPicPr>
        <p:blipFill>
          <a:blip r:embed="rId5"/>
          <a:stretch>
            <a:fillRect/>
          </a:stretch>
        </p:blipFill>
        <p:spPr>
          <a:xfrm>
            <a:off x="5141688" y="3069292"/>
            <a:ext cx="1142285" cy="2025652"/>
          </a:xfrm>
          <a:prstGeom prst="rect">
            <a:avLst/>
          </a:prstGeom>
        </p:spPr>
      </p:pic>
      <p:sp>
        <p:nvSpPr>
          <p:cNvPr id="21" name="文本框 20"/>
          <p:cNvSpPr txBox="1"/>
          <p:nvPr/>
        </p:nvSpPr>
        <p:spPr>
          <a:xfrm>
            <a:off x="6658199" y="1021129"/>
            <a:ext cx="2283741" cy="646331"/>
          </a:xfrm>
          <a:prstGeom prst="rect">
            <a:avLst/>
          </a:prstGeom>
          <a:noFill/>
        </p:spPr>
        <p:txBody>
          <a:bodyPr wrap="square" rtlCol="0">
            <a:spAutoFit/>
          </a:bodyPr>
          <a:lstStyle/>
          <a:p>
            <a:r>
              <a:rPr kumimoji="1" lang="en-US" altLang="zh-CN" sz="1200" dirty="0" smtClean="0"/>
              <a:t>After successful login, it will go to the Listing Page, just like the existing template </a:t>
            </a:r>
            <a:r>
              <a:rPr kumimoji="1" lang="en-US" altLang="zh-CN" sz="1200" dirty="0" smtClean="0">
                <a:sym typeface="Wingdings"/>
              </a:rPr>
              <a:t> slide 5</a:t>
            </a:r>
            <a:endParaRPr kumimoji="1" lang="zh-CN" altLang="en-US" sz="1200" dirty="0"/>
          </a:p>
        </p:txBody>
      </p:sp>
    </p:spTree>
    <p:extLst>
      <p:ext uri="{BB962C8B-B14F-4D97-AF65-F5344CB8AC3E}">
        <p14:creationId xmlns:p14="http://schemas.microsoft.com/office/powerpoint/2010/main" val="1046506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64" y="1154291"/>
            <a:ext cx="1720607" cy="3054079"/>
          </a:xfrm>
          <a:prstGeom prst="rect">
            <a:avLst/>
          </a:prstGeom>
        </p:spPr>
      </p:pic>
      <p:pic>
        <p:nvPicPr>
          <p:cNvPr id="3" name="图片 2" descr="po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809" y="1106262"/>
            <a:ext cx="1696589" cy="3011446"/>
          </a:xfrm>
          <a:prstGeom prst="rect">
            <a:avLst/>
          </a:prstGeom>
        </p:spPr>
      </p:pic>
      <p:pic>
        <p:nvPicPr>
          <p:cNvPr id="5" name="图片 4" descr="sell produc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258" y="1123565"/>
            <a:ext cx="1713861" cy="3042104"/>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Flow Map</a:t>
            </a:r>
          </a:p>
        </p:txBody>
      </p:sp>
      <p:sp>
        <p:nvSpPr>
          <p:cNvPr id="10" name="文本框 9"/>
          <p:cNvSpPr txBox="1"/>
          <p:nvPr/>
        </p:nvSpPr>
        <p:spPr>
          <a:xfrm>
            <a:off x="4895847" y="4526773"/>
            <a:ext cx="1570551" cy="954107"/>
          </a:xfrm>
          <a:prstGeom prst="rect">
            <a:avLst/>
          </a:prstGeom>
          <a:noFill/>
        </p:spPr>
        <p:txBody>
          <a:bodyPr wrap="square" rtlCol="0">
            <a:spAutoFit/>
          </a:bodyPr>
          <a:lstStyle/>
          <a:p>
            <a:r>
              <a:rPr kumimoji="1" lang="en-US" altLang="zh-CN" sz="1400" dirty="0" smtClean="0"/>
              <a:t>13. </a:t>
            </a:r>
            <a:r>
              <a:rPr kumimoji="1" lang="en-US" altLang="zh-CN" sz="1400" dirty="0" smtClean="0"/>
              <a:t>Post Page </a:t>
            </a:r>
            <a:r>
              <a:rPr kumimoji="1" lang="en-US" altLang="zh-CN" sz="1400" dirty="0"/>
              <a:t>(User view of it’s own </a:t>
            </a:r>
            <a:r>
              <a:rPr kumimoji="1" lang="en-US" altLang="zh-CN" sz="1400" dirty="0" smtClean="0"/>
              <a:t>Q&amp;A and lifestyle post)</a:t>
            </a:r>
            <a:endParaRPr kumimoji="1" lang="zh-CN" altLang="en-US" sz="1400" dirty="0"/>
          </a:p>
        </p:txBody>
      </p:sp>
      <p:sp>
        <p:nvSpPr>
          <p:cNvPr id="25" name="文本框 24"/>
          <p:cNvSpPr txBox="1"/>
          <p:nvPr/>
        </p:nvSpPr>
        <p:spPr>
          <a:xfrm>
            <a:off x="418543" y="4696967"/>
            <a:ext cx="1720607" cy="461665"/>
          </a:xfrm>
          <a:prstGeom prst="rect">
            <a:avLst/>
          </a:prstGeom>
          <a:noFill/>
        </p:spPr>
        <p:txBody>
          <a:bodyPr wrap="square" rtlCol="0">
            <a:spAutoFit/>
          </a:bodyPr>
          <a:lstStyle/>
          <a:p>
            <a:r>
              <a:rPr kumimoji="1" lang="en-US" altLang="zh-CN" sz="1200" dirty="0" smtClean="0"/>
              <a:t>12</a:t>
            </a:r>
            <a:r>
              <a:rPr kumimoji="1" lang="en-US" altLang="zh-CN" sz="1200" dirty="0" smtClean="0"/>
              <a:t>. </a:t>
            </a:r>
            <a:r>
              <a:rPr kumimoji="1" lang="en-US" altLang="zh-CN" sz="1200" dirty="0" smtClean="0"/>
              <a:t>Pet Info Page </a:t>
            </a:r>
            <a:r>
              <a:rPr kumimoji="1" lang="en-US" altLang="zh-CN" sz="1200" dirty="0" smtClean="0"/>
              <a:t>(User view of it’s own pet)</a:t>
            </a:r>
            <a:endParaRPr kumimoji="1" lang="zh-CN" altLang="en-US" sz="1200" dirty="0"/>
          </a:p>
        </p:txBody>
      </p:sp>
      <p:pic>
        <p:nvPicPr>
          <p:cNvPr id="7" name="图片 6" descr="foot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6370" y="3966064"/>
            <a:ext cx="1710028" cy="303288"/>
          </a:xfrm>
          <a:prstGeom prst="rect">
            <a:avLst/>
          </a:prstGeom>
        </p:spPr>
      </p:pic>
      <p:pic>
        <p:nvPicPr>
          <p:cNvPr id="22" name="图片 21" descr="foot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543" y="4165669"/>
            <a:ext cx="1710028" cy="303288"/>
          </a:xfrm>
          <a:prstGeom prst="rect">
            <a:avLst/>
          </a:prstGeom>
        </p:spPr>
      </p:pic>
      <p:sp>
        <p:nvSpPr>
          <p:cNvPr id="6" name="文本框 5"/>
          <p:cNvSpPr txBox="1"/>
          <p:nvPr/>
        </p:nvSpPr>
        <p:spPr>
          <a:xfrm>
            <a:off x="6916356" y="4504355"/>
            <a:ext cx="2138008" cy="1200329"/>
          </a:xfrm>
          <a:prstGeom prst="rect">
            <a:avLst/>
          </a:prstGeom>
          <a:noFill/>
        </p:spPr>
        <p:txBody>
          <a:bodyPr wrap="square" rtlCol="0">
            <a:spAutoFit/>
          </a:bodyPr>
          <a:lstStyle/>
          <a:p>
            <a:r>
              <a:rPr kumimoji="1" lang="en-US" altLang="zh-CN" dirty="0" smtClean="0"/>
              <a:t>14. </a:t>
            </a:r>
            <a:r>
              <a:rPr kumimoji="1" lang="en-US" altLang="zh-CN" dirty="0" smtClean="0"/>
              <a:t>Sell </a:t>
            </a:r>
            <a:r>
              <a:rPr kumimoji="1" lang="en-US" altLang="zh-CN" dirty="0" smtClean="0"/>
              <a:t>Page</a:t>
            </a:r>
          </a:p>
          <a:p>
            <a:r>
              <a:rPr kumimoji="1" lang="en-US" altLang="zh-CN" dirty="0"/>
              <a:t>(User view of it’s own </a:t>
            </a:r>
            <a:r>
              <a:rPr kumimoji="1" lang="en-US" altLang="zh-CN" dirty="0" smtClean="0"/>
              <a:t>sell post</a:t>
            </a:r>
            <a:r>
              <a:rPr kumimoji="1" lang="en-US" altLang="zh-CN" dirty="0"/>
              <a:t>)</a:t>
            </a:r>
            <a:endParaRPr kumimoji="1" lang="zh-CN" altLang="en-US" dirty="0"/>
          </a:p>
          <a:p>
            <a:endParaRPr kumimoji="1" lang="zh-CN" altLang="en-US" dirty="0"/>
          </a:p>
        </p:txBody>
      </p:sp>
      <p:cxnSp>
        <p:nvCxnSpPr>
          <p:cNvPr id="12" name="直线箭头连接符 11"/>
          <p:cNvCxnSpPr/>
          <p:nvPr/>
        </p:nvCxnSpPr>
        <p:spPr>
          <a:xfrm flipH="1" flipV="1">
            <a:off x="4259352" y="2799184"/>
            <a:ext cx="1647061" cy="908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直线箭头连接符 12"/>
          <p:cNvCxnSpPr/>
          <p:nvPr/>
        </p:nvCxnSpPr>
        <p:spPr>
          <a:xfrm flipH="1" flipV="1">
            <a:off x="4432146" y="1451429"/>
            <a:ext cx="3594098" cy="24375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1" name="图片 30" descr="foot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2091" y="4008697"/>
            <a:ext cx="1710028" cy="303288"/>
          </a:xfrm>
          <a:prstGeom prst="rect">
            <a:avLst/>
          </a:prstGeom>
        </p:spPr>
      </p:pic>
      <p:sp>
        <p:nvSpPr>
          <p:cNvPr id="21" name="圆角矩形 20"/>
          <p:cNvSpPr/>
          <p:nvPr/>
        </p:nvSpPr>
        <p:spPr>
          <a:xfrm>
            <a:off x="5906413" y="3707552"/>
            <a:ext cx="432799" cy="181418"/>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800" dirty="0" smtClean="0">
                <a:solidFill>
                  <a:schemeClr val="tx2">
                    <a:lumMod val="60000"/>
                    <a:lumOff val="40000"/>
                  </a:schemeClr>
                </a:solidFill>
              </a:rPr>
              <a:t>EDIT</a:t>
            </a:r>
            <a:endParaRPr kumimoji="1" lang="zh-CN" altLang="en-US" sz="800" dirty="0">
              <a:solidFill>
                <a:schemeClr val="tx2">
                  <a:lumMod val="60000"/>
                  <a:lumOff val="40000"/>
                </a:schemeClr>
              </a:solidFill>
            </a:endParaRPr>
          </a:p>
        </p:txBody>
      </p:sp>
      <p:sp>
        <p:nvSpPr>
          <p:cNvPr id="24" name="圆角矩形 23"/>
          <p:cNvSpPr/>
          <p:nvPr/>
        </p:nvSpPr>
        <p:spPr>
          <a:xfrm>
            <a:off x="7954013" y="3875355"/>
            <a:ext cx="432799" cy="181418"/>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800" dirty="0" smtClean="0">
                <a:solidFill>
                  <a:schemeClr val="tx2">
                    <a:lumMod val="60000"/>
                    <a:lumOff val="40000"/>
                  </a:schemeClr>
                </a:solidFill>
              </a:rPr>
              <a:t>EDIT</a:t>
            </a:r>
            <a:endParaRPr kumimoji="1" lang="zh-CN" altLang="en-US" sz="800" dirty="0">
              <a:solidFill>
                <a:schemeClr val="tx2">
                  <a:lumMod val="60000"/>
                  <a:lumOff val="40000"/>
                </a:schemeClr>
              </a:solidFill>
            </a:endParaRPr>
          </a:p>
        </p:txBody>
      </p:sp>
      <p:sp>
        <p:nvSpPr>
          <p:cNvPr id="9" name="矩形 8"/>
          <p:cNvSpPr/>
          <p:nvPr/>
        </p:nvSpPr>
        <p:spPr>
          <a:xfrm>
            <a:off x="418543" y="3966369"/>
            <a:ext cx="1710028" cy="19960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1547314" y="3966064"/>
            <a:ext cx="432799" cy="181418"/>
          </a:xfrm>
          <a:prstGeom prst="round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800" dirty="0" smtClean="0">
                <a:solidFill>
                  <a:schemeClr val="tx2">
                    <a:lumMod val="60000"/>
                    <a:lumOff val="40000"/>
                  </a:schemeClr>
                </a:solidFill>
              </a:rPr>
              <a:t>EDIT</a:t>
            </a:r>
            <a:endParaRPr kumimoji="1" lang="zh-CN" altLang="en-US" sz="800" dirty="0">
              <a:solidFill>
                <a:schemeClr val="tx2">
                  <a:lumMod val="60000"/>
                  <a:lumOff val="40000"/>
                </a:schemeClr>
              </a:solidFill>
            </a:endParaRPr>
          </a:p>
        </p:txBody>
      </p:sp>
      <p:cxnSp>
        <p:nvCxnSpPr>
          <p:cNvPr id="28" name="直线箭头连接符 27"/>
          <p:cNvCxnSpPr>
            <a:stCxn id="20" idx="3"/>
          </p:cNvCxnSpPr>
          <p:nvPr/>
        </p:nvCxnSpPr>
        <p:spPr>
          <a:xfrm flipV="1">
            <a:off x="1980113" y="3707552"/>
            <a:ext cx="595082" cy="349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2757839" y="2577128"/>
            <a:ext cx="1501513" cy="646331"/>
          </a:xfrm>
          <a:prstGeom prst="rect">
            <a:avLst/>
          </a:prstGeom>
          <a:noFill/>
        </p:spPr>
        <p:txBody>
          <a:bodyPr wrap="square" rtlCol="0">
            <a:spAutoFit/>
          </a:bodyPr>
          <a:lstStyle/>
          <a:p>
            <a:r>
              <a:rPr kumimoji="1" lang="en-US" altLang="zh-CN" dirty="0" smtClean="0"/>
              <a:t>Go to Slide 8</a:t>
            </a:r>
            <a:endParaRPr kumimoji="1" lang="zh-CN" altLang="en-US" dirty="0"/>
          </a:p>
          <a:p>
            <a:endParaRPr kumimoji="1" lang="zh-CN" altLang="en-US" dirty="0"/>
          </a:p>
        </p:txBody>
      </p:sp>
      <p:sp>
        <p:nvSpPr>
          <p:cNvPr id="33" name="文本框 32"/>
          <p:cNvSpPr txBox="1"/>
          <p:nvPr/>
        </p:nvSpPr>
        <p:spPr>
          <a:xfrm>
            <a:off x="2694247" y="3542180"/>
            <a:ext cx="1501513" cy="646331"/>
          </a:xfrm>
          <a:prstGeom prst="rect">
            <a:avLst/>
          </a:prstGeom>
          <a:noFill/>
        </p:spPr>
        <p:txBody>
          <a:bodyPr wrap="square" rtlCol="0">
            <a:spAutoFit/>
          </a:bodyPr>
          <a:lstStyle/>
          <a:p>
            <a:r>
              <a:rPr kumimoji="1" lang="en-US" altLang="zh-CN" dirty="0" smtClean="0"/>
              <a:t>Go to Slide 9</a:t>
            </a:r>
            <a:endParaRPr kumimoji="1" lang="zh-CN" altLang="en-US" dirty="0"/>
          </a:p>
          <a:p>
            <a:endParaRPr kumimoji="1" lang="zh-CN" altLang="en-US" dirty="0"/>
          </a:p>
        </p:txBody>
      </p:sp>
      <p:sp>
        <p:nvSpPr>
          <p:cNvPr id="34" name="文本框 33"/>
          <p:cNvSpPr txBox="1"/>
          <p:nvPr/>
        </p:nvSpPr>
        <p:spPr>
          <a:xfrm>
            <a:off x="2930633" y="1286739"/>
            <a:ext cx="1501513" cy="646331"/>
          </a:xfrm>
          <a:prstGeom prst="rect">
            <a:avLst/>
          </a:prstGeom>
          <a:noFill/>
        </p:spPr>
        <p:txBody>
          <a:bodyPr wrap="square" rtlCol="0">
            <a:spAutoFit/>
          </a:bodyPr>
          <a:lstStyle/>
          <a:p>
            <a:r>
              <a:rPr kumimoji="1" lang="en-US" altLang="zh-CN" dirty="0" smtClean="0"/>
              <a:t>Go to Slide 10</a:t>
            </a:r>
            <a:endParaRPr kumimoji="1" lang="zh-CN" altLang="en-US" dirty="0"/>
          </a:p>
          <a:p>
            <a:endParaRPr kumimoji="1" lang="zh-CN" altLang="en-US" dirty="0"/>
          </a:p>
        </p:txBody>
      </p:sp>
    </p:spTree>
    <p:extLst>
      <p:ext uri="{BB962C8B-B14F-4D97-AF65-F5344CB8AC3E}">
        <p14:creationId xmlns:p14="http://schemas.microsoft.com/office/powerpoint/2010/main" val="1098886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Forget Password Page</a:t>
            </a:r>
          </a:p>
        </p:txBody>
      </p:sp>
      <p:sp>
        <p:nvSpPr>
          <p:cNvPr id="5" name="文本框 4"/>
          <p:cNvSpPr txBox="1"/>
          <p:nvPr/>
        </p:nvSpPr>
        <p:spPr>
          <a:xfrm>
            <a:off x="3583372" y="1005223"/>
            <a:ext cx="2485801" cy="1015663"/>
          </a:xfrm>
          <a:prstGeom prst="rect">
            <a:avLst/>
          </a:prstGeom>
          <a:noFill/>
        </p:spPr>
        <p:txBody>
          <a:bodyPr wrap="square" rtlCol="0">
            <a:spAutoFit/>
          </a:bodyPr>
          <a:lstStyle/>
          <a:p>
            <a:r>
              <a:rPr kumimoji="1" lang="en-US" altLang="zh-CN" sz="1200" dirty="0" smtClean="0"/>
              <a:t>Same as the webpage (http://</a:t>
            </a:r>
            <a:r>
              <a:rPr kumimoji="1" lang="en-US" altLang="zh-CN" sz="1200" dirty="0" err="1" smtClean="0"/>
              <a:t>whospets.com</a:t>
            </a:r>
            <a:r>
              <a:rPr kumimoji="1" lang="en-US" altLang="zh-CN" sz="1200" dirty="0" smtClean="0"/>
              <a:t>/en/registration/registration/registration), then on just follow the existing flow.</a:t>
            </a:r>
          </a:p>
          <a:p>
            <a:endParaRPr kumimoji="1" lang="en-US" altLang="zh-CN" sz="1200" dirty="0"/>
          </a:p>
        </p:txBody>
      </p:sp>
      <p:pic>
        <p:nvPicPr>
          <p:cNvPr id="6" name="图片 5" descr="restore password.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30" y="1737003"/>
            <a:ext cx="1714500" cy="3035300"/>
          </a:xfrm>
          <a:prstGeom prst="rect">
            <a:avLst/>
          </a:prstGeom>
        </p:spPr>
      </p:pic>
      <p:pic>
        <p:nvPicPr>
          <p:cNvPr id="7" name="图片 6"/>
          <p:cNvPicPr>
            <a:picLocks noChangeAspect="1"/>
          </p:cNvPicPr>
          <p:nvPr/>
        </p:nvPicPr>
        <p:blipFill>
          <a:blip r:embed="rId3"/>
          <a:stretch>
            <a:fillRect/>
          </a:stretch>
        </p:blipFill>
        <p:spPr>
          <a:xfrm>
            <a:off x="706871" y="840570"/>
            <a:ext cx="2791253" cy="4541700"/>
          </a:xfrm>
          <a:prstGeom prst="rect">
            <a:avLst/>
          </a:prstGeom>
        </p:spPr>
      </p:pic>
    </p:spTree>
    <p:extLst>
      <p:ext uri="{BB962C8B-B14F-4D97-AF65-F5344CB8AC3E}">
        <p14:creationId xmlns:p14="http://schemas.microsoft.com/office/powerpoint/2010/main" val="3018059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54725" y="1749067"/>
            <a:ext cx="1705141" cy="3032836"/>
          </a:xfrm>
          <a:prstGeom prst="rect">
            <a:avLst/>
          </a:prstGeom>
        </p:spPr>
      </p:pic>
      <p:pic>
        <p:nvPicPr>
          <p:cNvPr id="8" name="图片 7"/>
          <p:cNvPicPr>
            <a:picLocks noChangeAspect="1"/>
          </p:cNvPicPr>
          <p:nvPr/>
        </p:nvPicPr>
        <p:blipFill>
          <a:blip r:embed="rId3"/>
          <a:stretch>
            <a:fillRect/>
          </a:stretch>
        </p:blipFill>
        <p:spPr>
          <a:xfrm>
            <a:off x="4470429" y="858031"/>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Register with email Page</a:t>
            </a:r>
          </a:p>
        </p:txBody>
      </p:sp>
      <p:sp>
        <p:nvSpPr>
          <p:cNvPr id="5" name="文本框 4"/>
          <p:cNvSpPr txBox="1"/>
          <p:nvPr/>
        </p:nvSpPr>
        <p:spPr>
          <a:xfrm>
            <a:off x="1810967" y="1501505"/>
            <a:ext cx="2485801" cy="3046987"/>
          </a:xfrm>
          <a:prstGeom prst="rect">
            <a:avLst/>
          </a:prstGeom>
          <a:noFill/>
        </p:spPr>
        <p:txBody>
          <a:bodyPr wrap="square" rtlCol="0">
            <a:spAutoFit/>
          </a:bodyPr>
          <a:lstStyle/>
          <a:p>
            <a:r>
              <a:rPr kumimoji="1" lang="en-US" altLang="zh-CN" sz="1200" dirty="0" smtClean="0"/>
              <a:t>Same as the webpage (http://</a:t>
            </a:r>
            <a:r>
              <a:rPr kumimoji="1" lang="en-US" altLang="zh-CN" sz="1200" dirty="0" err="1" smtClean="0"/>
              <a:t>whospets.com</a:t>
            </a:r>
            <a:r>
              <a:rPr kumimoji="1" lang="en-US" altLang="zh-CN" sz="1200" dirty="0" smtClean="0"/>
              <a:t>/</a:t>
            </a:r>
            <a:r>
              <a:rPr kumimoji="1" lang="en-US" altLang="zh-CN" sz="1200" dirty="0" err="1" smtClean="0"/>
              <a:t>zh</a:t>
            </a:r>
            <a:r>
              <a:rPr kumimoji="1" lang="en-US" altLang="zh-CN" sz="1200" dirty="0" smtClean="0"/>
              <a:t>/registration/registration/recovery), ask for username, password and Email, then on just follow the existing flow.</a:t>
            </a:r>
          </a:p>
          <a:p>
            <a:endParaRPr kumimoji="1" lang="en-US" altLang="zh-CN" sz="1200" dirty="0"/>
          </a:p>
          <a:p>
            <a:r>
              <a:rPr kumimoji="1" lang="en-US" altLang="zh-CN" sz="1200" dirty="0" smtClean="0"/>
              <a:t>Please note, there is an existing register page available on App template but without the username. Just take out “sign up with </a:t>
            </a:r>
            <a:r>
              <a:rPr kumimoji="1" lang="en-US" altLang="zh-CN" sz="1200" dirty="0" err="1" smtClean="0"/>
              <a:t>google</a:t>
            </a:r>
            <a:r>
              <a:rPr kumimoji="1" lang="en-US" altLang="zh-CN" sz="1200" dirty="0" smtClean="0"/>
              <a:t>” and “ sign up with Twitter” and add “Username” on top of Email then we are cool to go! </a:t>
            </a:r>
          </a:p>
          <a:p>
            <a:endParaRPr kumimoji="1" lang="en-US" altLang="zh-CN" sz="1200" dirty="0"/>
          </a:p>
          <a:p>
            <a:r>
              <a:rPr kumimoji="1" lang="en-US" altLang="zh-CN" sz="1200" dirty="0" smtClean="0"/>
              <a:t>This is from the existing template  </a:t>
            </a:r>
            <a:r>
              <a:rPr kumimoji="1" lang="en-US" altLang="zh-CN" sz="1200" dirty="0" smtClean="0">
                <a:sym typeface="Wingdings"/>
              </a:rPr>
              <a:t></a:t>
            </a:r>
            <a:endParaRPr kumimoji="1" lang="en-US" altLang="zh-CN" sz="1200" dirty="0" smtClean="0"/>
          </a:p>
          <a:p>
            <a:endParaRPr kumimoji="1" lang="en-US" altLang="zh-CN" sz="1200" dirty="0"/>
          </a:p>
        </p:txBody>
      </p:sp>
    </p:spTree>
    <p:extLst>
      <p:ext uri="{BB962C8B-B14F-4D97-AF65-F5344CB8AC3E}">
        <p14:creationId xmlns:p14="http://schemas.microsoft.com/office/powerpoint/2010/main" val="253447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listing.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356" y="1753357"/>
            <a:ext cx="1688666" cy="2997384"/>
          </a:xfrm>
          <a:prstGeom prst="rect">
            <a:avLst/>
          </a:prstGeom>
        </p:spPr>
      </p:pic>
      <p:pic>
        <p:nvPicPr>
          <p:cNvPr id="9" name="图片 8"/>
          <p:cNvPicPr>
            <a:picLocks noChangeAspect="1"/>
          </p:cNvPicPr>
          <p:nvPr/>
        </p:nvPicPr>
        <p:blipFill>
          <a:blip r:embed="rId3"/>
          <a:stretch>
            <a:fillRect/>
          </a:stretch>
        </p:blipFill>
        <p:spPr>
          <a:xfrm>
            <a:off x="6340851" y="858030"/>
            <a:ext cx="2791253" cy="4541700"/>
          </a:xfrm>
          <a:prstGeom prst="rect">
            <a:avLst/>
          </a:prstGeom>
        </p:spPr>
      </p:pic>
      <p:pic>
        <p:nvPicPr>
          <p:cNvPr id="2" name="图片 1"/>
          <p:cNvPicPr>
            <a:picLocks noChangeAspect="1"/>
          </p:cNvPicPr>
          <p:nvPr/>
        </p:nvPicPr>
        <p:blipFill>
          <a:blip r:embed="rId4"/>
          <a:stretch>
            <a:fillRect/>
          </a:stretch>
        </p:blipFill>
        <p:spPr>
          <a:xfrm>
            <a:off x="523757" y="1753357"/>
            <a:ext cx="1746437" cy="3108658"/>
          </a:xfrm>
          <a:prstGeom prst="rect">
            <a:avLst/>
          </a:prstGeom>
        </p:spPr>
      </p:pic>
      <p:pic>
        <p:nvPicPr>
          <p:cNvPr id="8" name="图片 7"/>
          <p:cNvPicPr>
            <a:picLocks noChangeAspect="1"/>
          </p:cNvPicPr>
          <p:nvPr/>
        </p:nvPicPr>
        <p:blipFill>
          <a:blip r:embed="rId3"/>
          <a:stretch>
            <a:fillRect/>
          </a:stretch>
        </p:blipFill>
        <p:spPr>
          <a:xfrm>
            <a:off x="-42392" y="867508"/>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Listing Page</a:t>
            </a:r>
          </a:p>
        </p:txBody>
      </p:sp>
      <p:sp>
        <p:nvSpPr>
          <p:cNvPr id="5" name="文本框 4"/>
          <p:cNvSpPr txBox="1"/>
          <p:nvPr/>
        </p:nvSpPr>
        <p:spPr>
          <a:xfrm>
            <a:off x="2748861" y="1053530"/>
            <a:ext cx="3591989" cy="4893646"/>
          </a:xfrm>
          <a:prstGeom prst="rect">
            <a:avLst/>
          </a:prstGeom>
          <a:noFill/>
        </p:spPr>
        <p:txBody>
          <a:bodyPr wrap="square" rtlCol="0">
            <a:spAutoFit/>
          </a:bodyPr>
          <a:lstStyle/>
          <a:p>
            <a:r>
              <a:rPr kumimoji="1" lang="en-US" altLang="zh-CN" sz="1200" dirty="0" smtClean="0"/>
              <a:t>Amend from this Page on the left, just changing the layout a bit to what it looks like on the right. </a:t>
            </a:r>
            <a:r>
              <a:rPr kumimoji="1" lang="en-US" altLang="zh-CN" sz="1200" dirty="0" smtClean="0">
                <a:sym typeface="Wingdings"/>
              </a:rPr>
              <a:t></a:t>
            </a:r>
          </a:p>
          <a:p>
            <a:endParaRPr kumimoji="1" lang="en-US" altLang="zh-CN" sz="1200" dirty="0">
              <a:sym typeface="Wingdings"/>
            </a:endParaRPr>
          </a:p>
          <a:p>
            <a:r>
              <a:rPr kumimoji="1" lang="en-US" altLang="zh-CN" sz="1200" dirty="0" smtClean="0">
                <a:sym typeface="Wingdings"/>
              </a:rPr>
              <a:t>Each Hong Kong District have their own feed to show all posts (from below). This will be the first page to go to after login depending on the user set location (district). E.g. Person live in “Central” will go directly to the “Central” feed right after login.</a:t>
            </a:r>
          </a:p>
          <a:p>
            <a:endParaRPr kumimoji="1" lang="en-US" altLang="zh-CN" sz="1200" dirty="0">
              <a:sym typeface="Wingdings"/>
            </a:endParaRPr>
          </a:p>
          <a:p>
            <a:r>
              <a:rPr kumimoji="1" lang="en-US" altLang="zh-CN" sz="1200" dirty="0" smtClean="0">
                <a:sym typeface="Wingdings"/>
              </a:rPr>
              <a:t>Browse Categories have the following:</a:t>
            </a:r>
          </a:p>
          <a:p>
            <a:pPr marL="228600" indent="-228600">
              <a:buAutoNum type="arabicParenR"/>
            </a:pPr>
            <a:r>
              <a:rPr kumimoji="1" lang="en-US" altLang="zh-CN" sz="1200" dirty="0" smtClean="0">
                <a:sym typeface="Wingdings"/>
              </a:rPr>
              <a:t>Adoption - pet</a:t>
            </a:r>
          </a:p>
          <a:p>
            <a:pPr marL="228600" indent="-228600">
              <a:buAutoNum type="arabicParenR"/>
            </a:pPr>
            <a:r>
              <a:rPr kumimoji="1" lang="en-US" altLang="zh-CN" sz="1200" dirty="0" smtClean="0">
                <a:sym typeface="Wingdings"/>
              </a:rPr>
              <a:t>Lifestyle - post</a:t>
            </a:r>
          </a:p>
          <a:p>
            <a:pPr marL="228600" indent="-228600">
              <a:buAutoNum type="arabicParenR"/>
            </a:pPr>
            <a:r>
              <a:rPr kumimoji="1" lang="en-US" altLang="zh-CN" sz="1200" dirty="0" smtClean="0">
                <a:sym typeface="Wingdings"/>
              </a:rPr>
              <a:t>Lost Pet - pet</a:t>
            </a:r>
          </a:p>
          <a:p>
            <a:pPr marL="228600" indent="-228600">
              <a:buAutoNum type="arabicParenR"/>
            </a:pPr>
            <a:r>
              <a:rPr kumimoji="1" lang="en-US" altLang="zh-CN" sz="1200" dirty="0" smtClean="0">
                <a:sym typeface="Wingdings"/>
              </a:rPr>
              <a:t>Pet Found - pet</a:t>
            </a:r>
          </a:p>
          <a:p>
            <a:pPr marL="228600" indent="-228600">
              <a:buAutoNum type="arabicParenR"/>
            </a:pPr>
            <a:r>
              <a:rPr kumimoji="1" lang="en-US" altLang="zh-CN" sz="1200" dirty="0" smtClean="0">
                <a:sym typeface="Wingdings"/>
              </a:rPr>
              <a:t>Secondhand - sell</a:t>
            </a:r>
          </a:p>
          <a:p>
            <a:pPr marL="228600" indent="-228600">
              <a:buAutoNum type="arabicParenR"/>
            </a:pPr>
            <a:r>
              <a:rPr kumimoji="1" lang="en-US" altLang="zh-CN" sz="1200" dirty="0" smtClean="0">
                <a:sym typeface="Wingdings"/>
              </a:rPr>
              <a:t>Q&amp;A - post</a:t>
            </a:r>
          </a:p>
          <a:p>
            <a:pPr marL="228600" indent="-228600">
              <a:buAutoNum type="arabicParenR"/>
            </a:pPr>
            <a:endParaRPr kumimoji="1" lang="en-US" altLang="zh-CN" sz="1200" dirty="0">
              <a:sym typeface="Wingdings"/>
            </a:endParaRPr>
          </a:p>
          <a:p>
            <a:r>
              <a:rPr kumimoji="1" lang="en-US" altLang="zh-CN" sz="1200" dirty="0" smtClean="0">
                <a:sym typeface="Wingdings"/>
              </a:rPr>
              <a:t>The bottom of this template page has a menu bar, we will be keeping it which include 3 items:</a:t>
            </a:r>
          </a:p>
          <a:p>
            <a:pPr marL="228600" indent="-228600">
              <a:buAutoNum type="arabicParenR"/>
            </a:pPr>
            <a:r>
              <a:rPr kumimoji="1" lang="en-US" altLang="zh-CN" sz="1200" dirty="0" smtClean="0">
                <a:sym typeface="Wingdings"/>
              </a:rPr>
              <a:t>Listing </a:t>
            </a:r>
            <a:r>
              <a:rPr kumimoji="1" lang="mr-IN" altLang="zh-CN" sz="1200" dirty="0" smtClean="0">
                <a:sym typeface="Wingdings"/>
              </a:rPr>
              <a:t>–</a:t>
            </a:r>
            <a:r>
              <a:rPr kumimoji="1" lang="en-US" altLang="zh-CN" sz="1200" dirty="0" smtClean="0">
                <a:sym typeface="Wingdings"/>
              </a:rPr>
              <a:t> which is this page</a:t>
            </a:r>
          </a:p>
          <a:p>
            <a:pPr marL="228600" indent="-228600">
              <a:buAutoNum type="arabicParenR"/>
            </a:pPr>
            <a:r>
              <a:rPr kumimoji="1" lang="en-US" altLang="zh-CN" sz="1200" dirty="0" smtClean="0">
                <a:sym typeface="Wingdings"/>
              </a:rPr>
              <a:t>Profile </a:t>
            </a:r>
            <a:r>
              <a:rPr kumimoji="1" lang="mr-IN" altLang="zh-CN" sz="1200" dirty="0" smtClean="0">
                <a:sym typeface="Wingdings"/>
              </a:rPr>
              <a:t>–</a:t>
            </a:r>
            <a:r>
              <a:rPr kumimoji="1" lang="en-US" altLang="zh-CN" sz="1200" dirty="0" smtClean="0">
                <a:sym typeface="Wingdings"/>
              </a:rPr>
              <a:t> This is going to the user profile page</a:t>
            </a:r>
          </a:p>
          <a:p>
            <a:pPr marL="228600" indent="-228600">
              <a:buAutoNum type="arabicParenR"/>
            </a:pPr>
            <a:r>
              <a:rPr kumimoji="1" lang="en-US" altLang="zh-CN" sz="1200" dirty="0" smtClean="0">
                <a:sym typeface="Wingdings"/>
              </a:rPr>
              <a:t>Notification </a:t>
            </a:r>
            <a:r>
              <a:rPr kumimoji="1" lang="mr-IN" altLang="zh-CN" sz="1200" dirty="0" smtClean="0">
                <a:sym typeface="Wingdings"/>
              </a:rPr>
              <a:t>–</a:t>
            </a:r>
            <a:r>
              <a:rPr kumimoji="1" lang="en-US" altLang="zh-CN" sz="1200" dirty="0" smtClean="0">
                <a:sym typeface="Wingdings"/>
              </a:rPr>
              <a:t> Keep it to the same format to the existing template</a:t>
            </a:r>
          </a:p>
          <a:p>
            <a:pPr marL="228600" indent="-228600">
              <a:buAutoNum type="arabicParenR"/>
            </a:pPr>
            <a:endParaRPr kumimoji="1" lang="en-US" altLang="zh-CN" sz="1200" dirty="0" smtClean="0">
              <a:sym typeface="Wingdings"/>
            </a:endParaRPr>
          </a:p>
          <a:p>
            <a:r>
              <a:rPr kumimoji="1" lang="en-US" altLang="zh-CN" sz="1200" dirty="0" smtClean="0">
                <a:sym typeface="Wingdings"/>
              </a:rPr>
              <a:t>Search bar at the top</a:t>
            </a:r>
            <a:r>
              <a:rPr kumimoji="1" lang="en-US" altLang="zh-CN" sz="1200" dirty="0">
                <a:sym typeface="Wingdings"/>
              </a:rPr>
              <a:t> </a:t>
            </a:r>
            <a:r>
              <a:rPr kumimoji="1" lang="en-US" altLang="zh-CN" sz="1200" dirty="0" smtClean="0">
                <a:sym typeface="Wingdings"/>
              </a:rPr>
              <a:t>allows people to search for the pet, this function is also on the webpage version. </a:t>
            </a:r>
          </a:p>
        </p:txBody>
      </p:sp>
    </p:spTree>
    <p:extLst>
      <p:ext uri="{BB962C8B-B14F-4D97-AF65-F5344CB8AC3E}">
        <p14:creationId xmlns:p14="http://schemas.microsoft.com/office/powerpoint/2010/main" val="216494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rofile page.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908" y="1744646"/>
            <a:ext cx="1670939" cy="2976162"/>
          </a:xfrm>
          <a:prstGeom prst="rect">
            <a:avLst/>
          </a:prstGeom>
        </p:spPr>
      </p:pic>
      <p:pic>
        <p:nvPicPr>
          <p:cNvPr id="7" name="图片 6"/>
          <p:cNvPicPr>
            <a:picLocks noChangeAspect="1"/>
          </p:cNvPicPr>
          <p:nvPr/>
        </p:nvPicPr>
        <p:blipFill>
          <a:blip r:embed="rId3"/>
          <a:stretch>
            <a:fillRect/>
          </a:stretch>
        </p:blipFill>
        <p:spPr>
          <a:xfrm>
            <a:off x="706871" y="840570"/>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User Profile Page</a:t>
            </a:r>
          </a:p>
        </p:txBody>
      </p:sp>
      <p:sp>
        <p:nvSpPr>
          <p:cNvPr id="5" name="文本框 4"/>
          <p:cNvSpPr txBox="1"/>
          <p:nvPr/>
        </p:nvSpPr>
        <p:spPr>
          <a:xfrm>
            <a:off x="3583372" y="1005223"/>
            <a:ext cx="2485801" cy="4893646"/>
          </a:xfrm>
          <a:prstGeom prst="rect">
            <a:avLst/>
          </a:prstGeom>
          <a:noFill/>
        </p:spPr>
        <p:txBody>
          <a:bodyPr wrap="square" rtlCol="0">
            <a:spAutoFit/>
          </a:bodyPr>
          <a:lstStyle/>
          <a:p>
            <a:r>
              <a:rPr kumimoji="1" lang="en-US" altLang="zh-CN" sz="1200" dirty="0" smtClean="0"/>
              <a:t>On the top, user can see followers and who they are following just the same as the template.</a:t>
            </a:r>
          </a:p>
          <a:p>
            <a:endParaRPr kumimoji="1" lang="en-US" altLang="zh-CN" sz="1200" dirty="0"/>
          </a:p>
          <a:p>
            <a:r>
              <a:rPr kumimoji="1" lang="en-US" altLang="zh-CN" sz="1200" dirty="0" smtClean="0"/>
              <a:t>Edit Profile button </a:t>
            </a:r>
            <a:r>
              <a:rPr kumimoji="1" lang="en-US" altLang="zh-CN" sz="1200" dirty="0" smtClean="0">
                <a:sym typeface="Wingdings"/>
              </a:rPr>
              <a:t> go to slide 7</a:t>
            </a:r>
          </a:p>
          <a:p>
            <a:endParaRPr kumimoji="1" lang="en-US" altLang="zh-CN" sz="1200" dirty="0">
              <a:sym typeface="Wingdings"/>
            </a:endParaRPr>
          </a:p>
          <a:p>
            <a:r>
              <a:rPr kumimoji="1" lang="en-US" altLang="zh-CN" sz="1200" dirty="0" smtClean="0">
                <a:sym typeface="Wingdings"/>
              </a:rPr>
              <a:t>Underneath the picture, it shows the Name, with District and Country written on the right.</a:t>
            </a:r>
          </a:p>
          <a:p>
            <a:endParaRPr kumimoji="1" lang="en-US" altLang="zh-CN" sz="1200" dirty="0" smtClean="0">
              <a:sym typeface="Wingdings"/>
            </a:endParaRPr>
          </a:p>
          <a:p>
            <a:r>
              <a:rPr kumimoji="1" lang="en-US" altLang="zh-CN" sz="1200" dirty="0" smtClean="0">
                <a:sym typeface="Wingdings"/>
              </a:rPr>
              <a:t>There should be a paragraph to describe what kind pet person he/she is.</a:t>
            </a:r>
          </a:p>
          <a:p>
            <a:endParaRPr kumimoji="1" lang="en-US" altLang="zh-CN" sz="1200" dirty="0">
              <a:sym typeface="Wingdings"/>
            </a:endParaRPr>
          </a:p>
          <a:p>
            <a:r>
              <a:rPr kumimoji="1" lang="en-US" altLang="zh-CN" sz="1200" dirty="0" smtClean="0">
                <a:sym typeface="Wingdings"/>
              </a:rPr>
              <a:t>Bottom half have 2 tab, “POST” </a:t>
            </a:r>
            <a:r>
              <a:rPr kumimoji="1" lang="mr-IN" altLang="zh-CN" sz="1200" dirty="0" smtClean="0">
                <a:sym typeface="Wingdings"/>
              </a:rPr>
              <a:t>–</a:t>
            </a:r>
            <a:r>
              <a:rPr kumimoji="1" lang="en-US" altLang="zh-CN" sz="1200" dirty="0" smtClean="0">
                <a:sym typeface="Wingdings"/>
              </a:rPr>
              <a:t> which is all the post that the user is posting. “MY Pet” which is the pet profile he/she has under their user account. The blue add button allow the user to add post or pet from the “form”.</a:t>
            </a:r>
          </a:p>
          <a:p>
            <a:endParaRPr kumimoji="1" lang="en-US" altLang="zh-CN" sz="1200" dirty="0">
              <a:sym typeface="Wingdings"/>
            </a:endParaRPr>
          </a:p>
          <a:p>
            <a:r>
              <a:rPr kumimoji="1" lang="en-US" altLang="zh-CN" sz="1200" dirty="0" smtClean="0">
                <a:sym typeface="Wingdings"/>
              </a:rPr>
              <a:t>Change the “Edit Profile” button color to #</a:t>
            </a:r>
            <a:r>
              <a:rPr kumimoji="1" lang="cs-CZ" altLang="zh-CN" sz="1200" dirty="0" smtClean="0">
                <a:sym typeface="Wingdings"/>
              </a:rPr>
              <a:t>018bc8 </a:t>
            </a:r>
            <a:r>
              <a:rPr kumimoji="1" lang="cs-CZ" altLang="zh-CN" sz="1200" dirty="0" err="1" smtClean="0">
                <a:sym typeface="Wingdings"/>
              </a:rPr>
              <a:t>please</a:t>
            </a:r>
            <a:endParaRPr kumimoji="1" lang="en-US" altLang="zh-CN" sz="1200" dirty="0">
              <a:sym typeface="Wingdings"/>
            </a:endParaRPr>
          </a:p>
          <a:p>
            <a:endParaRPr kumimoji="1" lang="en-US" altLang="zh-CN" sz="1200" dirty="0" smtClean="0"/>
          </a:p>
          <a:p>
            <a:endParaRPr kumimoji="1" lang="en-US" altLang="zh-CN" sz="1200" dirty="0"/>
          </a:p>
        </p:txBody>
      </p:sp>
      <p:sp>
        <p:nvSpPr>
          <p:cNvPr id="8" name="文本框 7"/>
          <p:cNvSpPr txBox="1"/>
          <p:nvPr/>
        </p:nvSpPr>
        <p:spPr>
          <a:xfrm>
            <a:off x="6378583" y="1005223"/>
            <a:ext cx="2765417" cy="1384995"/>
          </a:xfrm>
          <a:prstGeom prst="rect">
            <a:avLst/>
          </a:prstGeom>
          <a:noFill/>
        </p:spPr>
        <p:txBody>
          <a:bodyPr wrap="square" rtlCol="0">
            <a:spAutoFit/>
          </a:bodyPr>
          <a:lstStyle/>
          <a:p>
            <a:r>
              <a:rPr kumimoji="1" lang="en-US" altLang="zh-CN" sz="1200" dirty="0" smtClean="0"/>
              <a:t>Form </a:t>
            </a:r>
            <a:r>
              <a:rPr kumimoji="1" lang="en-US" altLang="zh-CN" sz="1200" dirty="0" smtClean="0">
                <a:sym typeface="Wingdings"/>
              </a:rPr>
              <a:t></a:t>
            </a:r>
            <a:r>
              <a:rPr kumimoji="1" lang="en-US" altLang="zh-CN" sz="1200" dirty="0" smtClean="0"/>
              <a:t> slide 8</a:t>
            </a:r>
          </a:p>
          <a:p>
            <a:endParaRPr kumimoji="1" lang="en-US" altLang="zh-CN" sz="1200" dirty="0">
              <a:sym typeface="Wingdings"/>
            </a:endParaRPr>
          </a:p>
          <a:p>
            <a:r>
              <a:rPr kumimoji="1" lang="en-US" altLang="zh-CN" sz="1200" dirty="0" smtClean="0">
                <a:sym typeface="Wingdings"/>
              </a:rPr>
              <a:t>When first login, go to Edit Profile first.</a:t>
            </a:r>
          </a:p>
          <a:p>
            <a:r>
              <a:rPr kumimoji="1" lang="en-US" altLang="zh-CN" sz="1200" dirty="0">
                <a:sym typeface="Wingdings"/>
              </a:rPr>
              <a:t> </a:t>
            </a:r>
          </a:p>
          <a:p>
            <a:endParaRPr kumimoji="1" lang="en-US" altLang="zh-CN" sz="1200" dirty="0">
              <a:sym typeface="Wingdings"/>
            </a:endParaRPr>
          </a:p>
          <a:p>
            <a:endParaRPr kumimoji="1" lang="en-US" altLang="zh-CN" sz="1200" dirty="0" smtClean="0"/>
          </a:p>
          <a:p>
            <a:endParaRPr kumimoji="1" lang="en-US" altLang="zh-CN" sz="1200" dirty="0"/>
          </a:p>
        </p:txBody>
      </p:sp>
      <p:sp>
        <p:nvSpPr>
          <p:cNvPr id="9" name="矩形 8"/>
          <p:cNvSpPr/>
          <p:nvPr/>
        </p:nvSpPr>
        <p:spPr>
          <a:xfrm>
            <a:off x="6184281" y="4869004"/>
            <a:ext cx="388603" cy="398060"/>
          </a:xfrm>
          <a:prstGeom prst="rect">
            <a:avLst/>
          </a:prstGeom>
          <a:solidFill>
            <a:srgbClr val="0D6BB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6069969" y="5288073"/>
            <a:ext cx="630125" cy="246221"/>
          </a:xfrm>
          <a:prstGeom prst="rect">
            <a:avLst/>
          </a:prstGeom>
          <a:noFill/>
        </p:spPr>
        <p:txBody>
          <a:bodyPr wrap="none" rtlCol="0">
            <a:spAutoFit/>
          </a:bodyPr>
          <a:lstStyle/>
          <a:p>
            <a:r>
              <a:rPr kumimoji="1" lang="en-US" altLang="zh-CN" sz="1000" dirty="0" smtClean="0"/>
              <a:t>#018bc8</a:t>
            </a:r>
            <a:endParaRPr kumimoji="1" lang="zh-CN" altLang="en-US" sz="1000" dirty="0"/>
          </a:p>
        </p:txBody>
      </p:sp>
    </p:spTree>
    <p:extLst>
      <p:ext uri="{BB962C8B-B14F-4D97-AF65-F5344CB8AC3E}">
        <p14:creationId xmlns:p14="http://schemas.microsoft.com/office/powerpoint/2010/main" val="35215229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etting.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673" y="1731817"/>
            <a:ext cx="1696146" cy="302106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Setting Page</a:t>
            </a:r>
          </a:p>
        </p:txBody>
      </p:sp>
      <p:sp>
        <p:nvSpPr>
          <p:cNvPr id="5" name="文本框 4"/>
          <p:cNvSpPr txBox="1"/>
          <p:nvPr/>
        </p:nvSpPr>
        <p:spPr>
          <a:xfrm>
            <a:off x="1810967" y="1501505"/>
            <a:ext cx="2485801" cy="3600985"/>
          </a:xfrm>
          <a:prstGeom prst="rect">
            <a:avLst/>
          </a:prstGeom>
          <a:noFill/>
        </p:spPr>
        <p:txBody>
          <a:bodyPr wrap="square" rtlCol="0">
            <a:spAutoFit/>
          </a:bodyPr>
          <a:lstStyle/>
          <a:p>
            <a:r>
              <a:rPr kumimoji="1" lang="en-US" altLang="zh-CN" sz="1200" dirty="0" smtClean="0"/>
              <a:t>Amend from the existing template, change “Description” to “Your Philosophy of Pet care”</a:t>
            </a:r>
          </a:p>
          <a:p>
            <a:endParaRPr kumimoji="1" lang="en-US" altLang="zh-CN" sz="1200" dirty="0" smtClean="0"/>
          </a:p>
          <a:p>
            <a:r>
              <a:rPr kumimoji="1" lang="en-US" altLang="zh-CN" sz="1200" dirty="0" smtClean="0"/>
              <a:t>Add  “Gender”. Use Currency type, can choose from F, M, NA</a:t>
            </a:r>
          </a:p>
          <a:p>
            <a:endParaRPr kumimoji="1" lang="en-US" altLang="zh-CN" sz="1200" dirty="0" smtClean="0"/>
          </a:p>
          <a:p>
            <a:r>
              <a:rPr kumimoji="1" lang="en-US" altLang="zh-CN" sz="1200" dirty="0" smtClean="0"/>
              <a:t>Replace Location, Add  “Country” and “District”, both can be selected from list, just like the  “Select your language” tab from the template.</a:t>
            </a:r>
          </a:p>
          <a:p>
            <a:endParaRPr kumimoji="1" lang="en-US" altLang="zh-CN" sz="1200" dirty="0"/>
          </a:p>
          <a:p>
            <a:r>
              <a:rPr kumimoji="1" lang="en-US" altLang="zh-CN" sz="1200" dirty="0">
                <a:sym typeface="Wingdings"/>
              </a:rPr>
              <a:t> </a:t>
            </a:r>
          </a:p>
          <a:p>
            <a:r>
              <a:rPr kumimoji="1" lang="en-US" altLang="zh-CN" sz="1200" dirty="0">
                <a:sym typeface="Wingdings"/>
              </a:rPr>
              <a:t>2 Languages, English and </a:t>
            </a:r>
            <a:r>
              <a:rPr kumimoji="1" lang="en-US" altLang="zh-CN" sz="1200" dirty="0" smtClean="0">
                <a:sym typeface="Wingdings"/>
              </a:rPr>
              <a:t>Chinese</a:t>
            </a:r>
          </a:p>
          <a:p>
            <a:endParaRPr kumimoji="1" lang="en-US" altLang="zh-CN" sz="1200" dirty="0">
              <a:sym typeface="Wingdings"/>
            </a:endParaRPr>
          </a:p>
          <a:p>
            <a:r>
              <a:rPr kumimoji="1" lang="en-US" altLang="zh-CN" sz="1200" dirty="0" smtClean="0">
                <a:sym typeface="Wingdings"/>
              </a:rPr>
              <a:t>Notification Setting  slide 14</a:t>
            </a:r>
            <a:endParaRPr kumimoji="1" lang="en-US" altLang="zh-CN" sz="1200" dirty="0" smtClean="0"/>
          </a:p>
          <a:p>
            <a:endParaRPr kumimoji="1" lang="en-US" altLang="zh-CN" sz="1200" dirty="0"/>
          </a:p>
          <a:p>
            <a:r>
              <a:rPr kumimoji="1" lang="en-US" altLang="zh-CN" sz="1200" dirty="0" smtClean="0"/>
              <a:t>This is from the existing template  </a:t>
            </a:r>
            <a:r>
              <a:rPr kumimoji="1" lang="en-US" altLang="zh-CN" sz="1200" dirty="0" smtClean="0">
                <a:sym typeface="Wingdings"/>
              </a:rPr>
              <a:t></a:t>
            </a:r>
            <a:endParaRPr kumimoji="1" lang="en-US" altLang="zh-CN" sz="1200" dirty="0" smtClean="0"/>
          </a:p>
          <a:p>
            <a:endParaRPr kumimoji="1" lang="en-US" altLang="zh-CN" sz="1200" dirty="0"/>
          </a:p>
        </p:txBody>
      </p:sp>
      <p:pic>
        <p:nvPicPr>
          <p:cNvPr id="8" name="图片 7"/>
          <p:cNvPicPr>
            <a:picLocks noChangeAspect="1"/>
          </p:cNvPicPr>
          <p:nvPr/>
        </p:nvPicPr>
        <p:blipFill>
          <a:blip r:embed="rId3"/>
          <a:stretch>
            <a:fillRect/>
          </a:stretch>
        </p:blipFill>
        <p:spPr>
          <a:xfrm>
            <a:off x="4470429" y="858031"/>
            <a:ext cx="2791253" cy="4541700"/>
          </a:xfrm>
          <a:prstGeom prst="rect">
            <a:avLst/>
          </a:prstGeom>
        </p:spPr>
      </p:pic>
    </p:spTree>
    <p:extLst>
      <p:ext uri="{BB962C8B-B14F-4D97-AF65-F5344CB8AC3E}">
        <p14:creationId xmlns:p14="http://schemas.microsoft.com/office/powerpoint/2010/main" val="39477539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orm.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782" y="1731812"/>
            <a:ext cx="1658832" cy="2950509"/>
          </a:xfrm>
          <a:prstGeom prst="rect">
            <a:avLst/>
          </a:prstGeom>
        </p:spPr>
      </p:pic>
      <p:pic>
        <p:nvPicPr>
          <p:cNvPr id="7" name="图片 6"/>
          <p:cNvPicPr>
            <a:picLocks noChangeAspect="1"/>
          </p:cNvPicPr>
          <p:nvPr/>
        </p:nvPicPr>
        <p:blipFill>
          <a:blip r:embed="rId3"/>
          <a:stretch>
            <a:fillRect/>
          </a:stretch>
        </p:blipFill>
        <p:spPr>
          <a:xfrm>
            <a:off x="706871" y="840570"/>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Add Post Page</a:t>
            </a:r>
          </a:p>
        </p:txBody>
      </p:sp>
      <p:sp>
        <p:nvSpPr>
          <p:cNvPr id="5" name="文本框 4"/>
          <p:cNvSpPr txBox="1"/>
          <p:nvPr/>
        </p:nvSpPr>
        <p:spPr>
          <a:xfrm>
            <a:off x="3583372" y="1005223"/>
            <a:ext cx="2485801" cy="3970317"/>
          </a:xfrm>
          <a:prstGeom prst="rect">
            <a:avLst/>
          </a:prstGeom>
          <a:noFill/>
        </p:spPr>
        <p:txBody>
          <a:bodyPr wrap="square" rtlCol="0">
            <a:spAutoFit/>
          </a:bodyPr>
          <a:lstStyle/>
          <a:p>
            <a:r>
              <a:rPr kumimoji="1" lang="en-US" altLang="zh-CN" sz="1200" dirty="0" smtClean="0"/>
              <a:t>Post </a:t>
            </a:r>
            <a:r>
              <a:rPr kumimoji="1" lang="mr-IN" altLang="zh-CN" sz="1200" dirty="0" smtClean="0"/>
              <a:t>–</a:t>
            </a:r>
            <a:r>
              <a:rPr kumimoji="1" lang="en-US" altLang="zh-CN" sz="1200" dirty="0" smtClean="0"/>
              <a:t> Lifestyle or Q&amp;A </a:t>
            </a:r>
            <a:r>
              <a:rPr kumimoji="1" lang="en-US" altLang="zh-CN" sz="1200" dirty="0" smtClean="0">
                <a:sym typeface="Wingdings"/>
              </a:rPr>
              <a:t></a:t>
            </a:r>
            <a:endParaRPr kumimoji="1" lang="en-US" altLang="zh-CN" sz="1200" dirty="0" smtClean="0"/>
          </a:p>
          <a:p>
            <a:endParaRPr kumimoji="1" lang="en-US" altLang="zh-CN" sz="1200" dirty="0"/>
          </a:p>
          <a:p>
            <a:r>
              <a:rPr kumimoji="1" lang="en-US" altLang="zh-CN" sz="1200" dirty="0" smtClean="0"/>
              <a:t>User can identify this post is under lifestyle or Q&amp;A? This goes right </a:t>
            </a:r>
            <a:r>
              <a:rPr kumimoji="1" lang="en-US" altLang="zh-CN" sz="1200" dirty="0" err="1" smtClean="0"/>
              <a:t>underneth</a:t>
            </a:r>
            <a:r>
              <a:rPr kumimoji="1" lang="en-US" altLang="zh-CN" sz="1200" dirty="0" smtClean="0"/>
              <a:t> Post/ Pet/ Sell. This is available from template.</a:t>
            </a:r>
          </a:p>
          <a:p>
            <a:endParaRPr kumimoji="1" lang="en-US" altLang="zh-CN" sz="1200" dirty="0"/>
          </a:p>
          <a:p>
            <a:r>
              <a:rPr kumimoji="1" lang="en-US" altLang="zh-CN" sz="1200" dirty="0" smtClean="0"/>
              <a:t>“Choose category” change to “Choose Pet”, therefore this post will include all the parameters from the pet. E.g. pet type, location and </a:t>
            </a:r>
            <a:r>
              <a:rPr kumimoji="1" lang="en-US" altLang="zh-CN" sz="1200" dirty="0" err="1" smtClean="0"/>
              <a:t>etc</a:t>
            </a:r>
            <a:r>
              <a:rPr kumimoji="1" lang="mr-IN" altLang="zh-CN" sz="1200" dirty="0" smtClean="0"/>
              <a:t>…</a:t>
            </a:r>
            <a:endParaRPr kumimoji="1" lang="en-US" altLang="zh-CN" sz="1200" dirty="0" smtClean="0"/>
          </a:p>
          <a:p>
            <a:endParaRPr kumimoji="1" lang="en-US" altLang="zh-CN" sz="1200" dirty="0"/>
          </a:p>
          <a:p>
            <a:r>
              <a:rPr kumimoji="1" lang="en-US" altLang="zh-CN" sz="1200" dirty="0" smtClean="0"/>
              <a:t>Only allow to choose 1 pet, not more than 1.</a:t>
            </a:r>
          </a:p>
          <a:p>
            <a:endParaRPr kumimoji="1" lang="en-US" altLang="zh-CN" sz="1200" dirty="0"/>
          </a:p>
          <a:p>
            <a:r>
              <a:rPr kumimoji="1" lang="en-US" altLang="zh-CN" sz="1200" dirty="0" smtClean="0"/>
              <a:t>Use the existing “Submit” button from the template.</a:t>
            </a:r>
          </a:p>
          <a:p>
            <a:endParaRPr kumimoji="1" lang="en-US" altLang="zh-CN" sz="1200" dirty="0"/>
          </a:p>
          <a:p>
            <a:r>
              <a:rPr kumimoji="1" lang="en-US" altLang="zh-CN" sz="1200" dirty="0" smtClean="0"/>
              <a:t>After Submit, the Post layout </a:t>
            </a:r>
            <a:r>
              <a:rPr kumimoji="1" lang="en-US" altLang="zh-CN" sz="1200" dirty="0" smtClean="0">
                <a:sym typeface="Wingdings"/>
              </a:rPr>
              <a:t> slide 11</a:t>
            </a:r>
            <a:endParaRPr kumimoji="1" lang="en-US" altLang="zh-CN" sz="1200" dirty="0" smtClean="0"/>
          </a:p>
          <a:p>
            <a:endParaRPr kumimoji="1" lang="en-US" altLang="zh-CN" sz="1200" dirty="0"/>
          </a:p>
        </p:txBody>
      </p:sp>
      <p:pic>
        <p:nvPicPr>
          <p:cNvPr id="8" name="图片 7"/>
          <p:cNvPicPr>
            <a:picLocks noChangeAspect="1"/>
          </p:cNvPicPr>
          <p:nvPr/>
        </p:nvPicPr>
        <p:blipFill rotWithShape="1">
          <a:blip r:embed="rId4"/>
          <a:srcRect t="47469" b="36818"/>
          <a:stretch/>
        </p:blipFill>
        <p:spPr>
          <a:xfrm>
            <a:off x="6743620" y="1005223"/>
            <a:ext cx="1673294" cy="467640"/>
          </a:xfrm>
          <a:prstGeom prst="rect">
            <a:avLst/>
          </a:prstGeom>
        </p:spPr>
      </p:pic>
    </p:spTree>
    <p:extLst>
      <p:ext uri="{BB962C8B-B14F-4D97-AF65-F5344CB8AC3E}">
        <p14:creationId xmlns:p14="http://schemas.microsoft.com/office/powerpoint/2010/main" val="32028011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form.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64" y="1731812"/>
            <a:ext cx="1658832" cy="2950509"/>
          </a:xfrm>
          <a:prstGeom prst="rect">
            <a:avLst/>
          </a:prstGeom>
        </p:spPr>
      </p:pic>
      <p:pic>
        <p:nvPicPr>
          <p:cNvPr id="7" name="图片 6"/>
          <p:cNvPicPr>
            <a:picLocks noChangeAspect="1"/>
          </p:cNvPicPr>
          <p:nvPr/>
        </p:nvPicPr>
        <p:blipFill>
          <a:blip r:embed="rId3"/>
          <a:stretch>
            <a:fillRect/>
          </a:stretch>
        </p:blipFill>
        <p:spPr>
          <a:xfrm>
            <a:off x="0" y="840570"/>
            <a:ext cx="2791253" cy="4541700"/>
          </a:xfrm>
          <a:prstGeom prst="rect">
            <a:avLst/>
          </a:prstGeom>
        </p:spPr>
      </p:pic>
      <p:sp>
        <p:nvSpPr>
          <p:cNvPr id="4" name="矩形 3"/>
          <p:cNvSpPr/>
          <p:nvPr/>
        </p:nvSpPr>
        <p:spPr>
          <a:xfrm>
            <a:off x="7053" y="0"/>
            <a:ext cx="7345599" cy="707886"/>
          </a:xfrm>
          <a:prstGeom prst="rect">
            <a:avLst/>
          </a:prstGeom>
          <a:solidFill>
            <a:schemeClr val="accent1">
              <a:lumMod val="20000"/>
              <a:lumOff val="80000"/>
            </a:schemeClr>
          </a:solidFill>
        </p:spPr>
        <p:txBody>
          <a:bodyPr wrap="square">
            <a:spAutoFit/>
          </a:bodyPr>
          <a:lstStyle/>
          <a:p>
            <a:pPr lvl="1"/>
            <a:r>
              <a:rPr lang="en-US" altLang="zh-CN" sz="4000" dirty="0" smtClean="0">
                <a:latin typeface="Helvetica Neue Light"/>
                <a:cs typeface="Helvetica Neue Light"/>
              </a:rPr>
              <a:t>Add Pet Page</a:t>
            </a:r>
          </a:p>
        </p:txBody>
      </p:sp>
      <p:sp>
        <p:nvSpPr>
          <p:cNvPr id="5" name="文本框 4"/>
          <p:cNvSpPr txBox="1"/>
          <p:nvPr/>
        </p:nvSpPr>
        <p:spPr>
          <a:xfrm>
            <a:off x="2862385" y="1005223"/>
            <a:ext cx="3559353" cy="5816976"/>
          </a:xfrm>
          <a:prstGeom prst="rect">
            <a:avLst/>
          </a:prstGeom>
          <a:noFill/>
        </p:spPr>
        <p:txBody>
          <a:bodyPr wrap="square" rtlCol="0">
            <a:spAutoFit/>
          </a:bodyPr>
          <a:lstStyle/>
          <a:p>
            <a:r>
              <a:rPr kumimoji="1" lang="en-US" altLang="zh-CN" sz="1200" dirty="0" smtClean="0"/>
              <a:t>Add Pet </a:t>
            </a:r>
            <a:r>
              <a:rPr kumimoji="1" lang="mr-IN" altLang="zh-CN" sz="1200" dirty="0" smtClean="0"/>
              <a:t>–</a:t>
            </a:r>
            <a:r>
              <a:rPr kumimoji="1" lang="en-US" altLang="zh-CN" sz="1200" dirty="0" smtClean="0"/>
              <a:t> User can add Pet profile onto their profile</a:t>
            </a:r>
          </a:p>
          <a:p>
            <a:endParaRPr kumimoji="1" lang="en-US" altLang="zh-CN" sz="1200" dirty="0"/>
          </a:p>
          <a:p>
            <a:r>
              <a:rPr kumimoji="1" lang="en-US" altLang="zh-CN" sz="1200" dirty="0" smtClean="0"/>
              <a:t>Same info with </a:t>
            </a:r>
            <a:r>
              <a:rPr kumimoji="1" lang="en-US" altLang="zh-CN" sz="1200" dirty="0"/>
              <a:t>the website: </a:t>
            </a:r>
            <a:r>
              <a:rPr kumimoji="1" lang="en-US" altLang="zh-CN" sz="1200" dirty="0">
                <a:hlinkClick r:id="rId4"/>
              </a:rPr>
              <a:t>http://whospets.com/en/shop/products/</a:t>
            </a:r>
            <a:r>
              <a:rPr kumimoji="1" lang="en-US" altLang="zh-CN" sz="1200" dirty="0" smtClean="0">
                <a:hlinkClick r:id="rId4"/>
              </a:rPr>
              <a:t>create</a:t>
            </a:r>
            <a:r>
              <a:rPr kumimoji="1" lang="en-US" altLang="zh-CN" sz="1200" dirty="0" smtClean="0"/>
              <a:t>, include the following:</a:t>
            </a:r>
          </a:p>
          <a:p>
            <a:endParaRPr kumimoji="1" lang="en-US" altLang="zh-CN" sz="1200" dirty="0"/>
          </a:p>
          <a:p>
            <a:pPr marL="228600" indent="-228600">
              <a:buAutoNum type="arabicParenR"/>
            </a:pPr>
            <a:r>
              <a:rPr kumimoji="1" lang="en-US" altLang="zh-CN" sz="1200" dirty="0" smtClean="0"/>
              <a:t>Pet’s Name* </a:t>
            </a:r>
            <a:r>
              <a:rPr kumimoji="1" lang="mr-IN" altLang="zh-CN" sz="1200" dirty="0" smtClean="0"/>
              <a:t>–</a:t>
            </a:r>
            <a:r>
              <a:rPr kumimoji="1" lang="en-US" altLang="zh-CN" sz="1200" dirty="0" smtClean="0"/>
              <a:t> Style 1</a:t>
            </a:r>
          </a:p>
          <a:p>
            <a:pPr marL="228600" indent="-228600">
              <a:buAutoNum type="arabicParenR"/>
            </a:pPr>
            <a:r>
              <a:rPr kumimoji="1" lang="en-US" altLang="zh-CN" sz="1200" dirty="0" smtClean="0"/>
              <a:t>Upload an image </a:t>
            </a:r>
            <a:r>
              <a:rPr kumimoji="1" lang="mr-IN" altLang="zh-CN" sz="1200" dirty="0" smtClean="0"/>
              <a:t>–</a:t>
            </a:r>
            <a:r>
              <a:rPr kumimoji="1" lang="en-US" altLang="zh-CN" sz="1200" dirty="0" smtClean="0"/>
              <a:t> style 8</a:t>
            </a:r>
          </a:p>
          <a:p>
            <a:pPr marL="228600" indent="-228600">
              <a:buAutoNum type="arabicParenR"/>
            </a:pPr>
            <a:r>
              <a:rPr kumimoji="1" lang="en-US" altLang="zh-CN" sz="1200" dirty="0" smtClean="0"/>
              <a:t>Date Born </a:t>
            </a:r>
            <a:r>
              <a:rPr kumimoji="1" lang="mr-IN" altLang="zh-CN" sz="1200" dirty="0" smtClean="0"/>
              <a:t>–</a:t>
            </a:r>
            <a:r>
              <a:rPr kumimoji="1" lang="en-US" altLang="zh-CN" sz="1200" dirty="0" smtClean="0"/>
              <a:t> style 3</a:t>
            </a:r>
          </a:p>
          <a:p>
            <a:pPr marL="228600" indent="-228600">
              <a:buAutoNum type="arabicParenR"/>
            </a:pPr>
            <a:r>
              <a:rPr kumimoji="1" lang="en-US" altLang="zh-CN" sz="1200" dirty="0" smtClean="0"/>
              <a:t>Type of Pet </a:t>
            </a:r>
            <a:r>
              <a:rPr kumimoji="1" lang="mr-IN" altLang="zh-CN" sz="1200" dirty="0" smtClean="0"/>
              <a:t>–</a:t>
            </a:r>
            <a:r>
              <a:rPr kumimoji="1" lang="en-US" altLang="zh-CN" sz="1200" dirty="0" smtClean="0"/>
              <a:t> style 4</a:t>
            </a:r>
          </a:p>
          <a:p>
            <a:pPr marL="228600" indent="-228600">
              <a:buAutoNum type="arabicParenR"/>
            </a:pPr>
            <a:r>
              <a:rPr kumimoji="1" lang="en-US" altLang="zh-CN" sz="1200" dirty="0" smtClean="0"/>
              <a:t>Pet Breed </a:t>
            </a:r>
            <a:r>
              <a:rPr kumimoji="1" lang="mr-IN" altLang="zh-CN" sz="1200" dirty="0" smtClean="0"/>
              <a:t>–</a:t>
            </a:r>
            <a:r>
              <a:rPr kumimoji="1" lang="en-US" altLang="zh-CN" sz="1200" dirty="0" smtClean="0"/>
              <a:t> style 5 (slider), if not go for style 6.</a:t>
            </a:r>
          </a:p>
          <a:p>
            <a:pPr marL="228600" indent="-228600">
              <a:buAutoNum type="arabicParenR"/>
            </a:pPr>
            <a:r>
              <a:rPr kumimoji="1" lang="en-US" altLang="zh-CN" sz="1200" dirty="0" smtClean="0"/>
              <a:t>Pet Profile </a:t>
            </a:r>
            <a:r>
              <a:rPr kumimoji="1" lang="mr-IN" altLang="zh-CN" sz="1200" dirty="0" smtClean="0"/>
              <a:t>–</a:t>
            </a:r>
            <a:r>
              <a:rPr kumimoji="1" lang="en-US" altLang="zh-CN" sz="1200" dirty="0" smtClean="0"/>
              <a:t> style 7</a:t>
            </a:r>
          </a:p>
          <a:p>
            <a:pPr marL="228600" indent="-228600">
              <a:buAutoNum type="arabicParenR"/>
            </a:pPr>
            <a:r>
              <a:rPr kumimoji="1" lang="en-US" altLang="zh-CN" sz="1200" dirty="0" smtClean="0"/>
              <a:t>Pet ID </a:t>
            </a:r>
            <a:r>
              <a:rPr kumimoji="1" lang="mr-IN" altLang="zh-CN" sz="1200" dirty="0" smtClean="0"/>
              <a:t>–</a:t>
            </a:r>
            <a:r>
              <a:rPr kumimoji="1" lang="en-US" altLang="zh-CN" sz="1200" dirty="0" smtClean="0"/>
              <a:t> Style 1</a:t>
            </a:r>
          </a:p>
          <a:p>
            <a:pPr marL="228600" indent="-228600">
              <a:buAutoNum type="arabicParenR"/>
            </a:pPr>
            <a:r>
              <a:rPr kumimoji="1" lang="en-US" altLang="zh-CN" sz="1200" dirty="0" smtClean="0"/>
              <a:t>Gender </a:t>
            </a:r>
            <a:r>
              <a:rPr kumimoji="1" lang="mr-IN" altLang="zh-CN" sz="1200" dirty="0" smtClean="0"/>
              <a:t>–</a:t>
            </a:r>
            <a:r>
              <a:rPr kumimoji="1" lang="en-US" altLang="zh-CN" sz="1200" dirty="0" smtClean="0"/>
              <a:t> Style 4</a:t>
            </a:r>
          </a:p>
          <a:p>
            <a:pPr marL="228600" indent="-228600">
              <a:buAutoNum type="arabicParenR"/>
            </a:pPr>
            <a:r>
              <a:rPr kumimoji="1" lang="en-US" altLang="zh-CN" sz="1200" dirty="0" smtClean="0"/>
              <a:t>Pet Color </a:t>
            </a:r>
            <a:r>
              <a:rPr kumimoji="1" lang="mr-IN" altLang="zh-CN" sz="1200" dirty="0" smtClean="0"/>
              <a:t>–</a:t>
            </a:r>
            <a:r>
              <a:rPr kumimoji="1" lang="en-US" altLang="zh-CN" sz="1200" dirty="0" smtClean="0"/>
              <a:t> Style 6</a:t>
            </a:r>
          </a:p>
          <a:p>
            <a:pPr marL="228600" indent="-228600">
              <a:buAutoNum type="arabicParenR"/>
            </a:pPr>
            <a:r>
              <a:rPr kumimoji="1" lang="en-US" altLang="zh-CN" sz="1200" dirty="0" smtClean="0"/>
              <a:t>Pet Size </a:t>
            </a:r>
            <a:r>
              <a:rPr kumimoji="1" lang="mr-IN" altLang="zh-CN" sz="1200" dirty="0" smtClean="0"/>
              <a:t>–</a:t>
            </a:r>
            <a:r>
              <a:rPr kumimoji="1" lang="en-US" altLang="zh-CN" sz="1200" dirty="0" smtClean="0"/>
              <a:t> Style 4</a:t>
            </a:r>
          </a:p>
          <a:p>
            <a:pPr marL="228600" indent="-228600">
              <a:buAutoNum type="arabicParenR"/>
            </a:pPr>
            <a:r>
              <a:rPr kumimoji="1" lang="en-US" altLang="zh-CN" sz="1200" dirty="0" smtClean="0"/>
              <a:t>Pet Weight </a:t>
            </a:r>
            <a:r>
              <a:rPr kumimoji="1" lang="mr-IN" altLang="zh-CN" sz="1200" dirty="0" smtClean="0"/>
              <a:t>–</a:t>
            </a:r>
            <a:r>
              <a:rPr kumimoji="1" lang="en-US" altLang="zh-CN" sz="1200" dirty="0" smtClean="0"/>
              <a:t> Style 9 (max. 80kg)</a:t>
            </a:r>
          </a:p>
          <a:p>
            <a:pPr marL="228600" indent="-228600">
              <a:buAutoNum type="arabicParenR"/>
            </a:pPr>
            <a:r>
              <a:rPr kumimoji="1" lang="en-US" altLang="zh-CN" sz="1200" dirty="0" smtClean="0"/>
              <a:t>Pet Height </a:t>
            </a:r>
            <a:r>
              <a:rPr kumimoji="1" lang="mr-IN" altLang="zh-CN" sz="1200" dirty="0" smtClean="0"/>
              <a:t>–</a:t>
            </a:r>
            <a:r>
              <a:rPr kumimoji="1" lang="en-US" altLang="zh-CN" sz="1200" dirty="0" smtClean="0"/>
              <a:t> Style 9 (max. 100 cm)</a:t>
            </a:r>
          </a:p>
          <a:p>
            <a:pPr marL="228600" indent="-228600">
              <a:buFontTx/>
              <a:buAutoNum type="arabicParenR"/>
            </a:pPr>
            <a:r>
              <a:rPr kumimoji="1" lang="en-US" altLang="zh-CN" sz="1200" dirty="0" smtClean="0"/>
              <a:t>Country - </a:t>
            </a:r>
            <a:r>
              <a:rPr kumimoji="1" lang="en-US" altLang="zh-CN" sz="1200" dirty="0"/>
              <a:t>style 5 (slider), if not go for style 6.</a:t>
            </a:r>
          </a:p>
          <a:p>
            <a:pPr marL="228600" indent="-228600">
              <a:buFontTx/>
              <a:buAutoNum type="arabicParenR"/>
            </a:pPr>
            <a:r>
              <a:rPr kumimoji="1" lang="en-US" altLang="zh-CN" sz="1200" dirty="0" smtClean="0"/>
              <a:t>District - </a:t>
            </a:r>
            <a:r>
              <a:rPr kumimoji="1" lang="en-US" altLang="zh-CN" sz="1200" dirty="0"/>
              <a:t>style 5 (slider), if not go for style 6</a:t>
            </a:r>
            <a:r>
              <a:rPr kumimoji="1" lang="en-US" altLang="zh-CN" sz="1200" dirty="0" smtClean="0"/>
              <a:t>.</a:t>
            </a:r>
          </a:p>
          <a:p>
            <a:pPr marL="228600" indent="-228600">
              <a:buFontTx/>
              <a:buAutoNum type="arabicParenR"/>
            </a:pPr>
            <a:r>
              <a:rPr kumimoji="1" lang="en-US" altLang="zh-CN" sz="1200" dirty="0" smtClean="0"/>
              <a:t>Mobile Phone </a:t>
            </a:r>
            <a:r>
              <a:rPr kumimoji="1" lang="mr-IN" altLang="zh-CN" sz="1200" dirty="0" smtClean="0"/>
              <a:t>–</a:t>
            </a:r>
            <a:r>
              <a:rPr kumimoji="1" lang="en-US" altLang="zh-CN" sz="1200" dirty="0" smtClean="0"/>
              <a:t> Style 1</a:t>
            </a:r>
          </a:p>
          <a:p>
            <a:pPr marL="228600" indent="-228600">
              <a:buFontTx/>
              <a:buAutoNum type="arabicParenR"/>
            </a:pPr>
            <a:r>
              <a:rPr kumimoji="1" lang="en-US" altLang="zh-CN" sz="1200" dirty="0" smtClean="0"/>
              <a:t>Pet Status </a:t>
            </a:r>
            <a:r>
              <a:rPr kumimoji="1" lang="mr-IN" altLang="zh-CN" sz="1200" dirty="0" smtClean="0"/>
              <a:t>–</a:t>
            </a:r>
            <a:r>
              <a:rPr kumimoji="1" lang="en-US" altLang="zh-CN" sz="1200" dirty="0" smtClean="0"/>
              <a:t> Style 2</a:t>
            </a:r>
          </a:p>
          <a:p>
            <a:pPr marL="228600" indent="-228600">
              <a:buFontTx/>
              <a:buAutoNum type="arabicParenR"/>
            </a:pPr>
            <a:r>
              <a:rPr kumimoji="1" lang="en-US" altLang="zh-CN" sz="1200" dirty="0" smtClean="0"/>
              <a:t>Date Lost </a:t>
            </a:r>
            <a:r>
              <a:rPr kumimoji="1" lang="mr-IN" altLang="zh-CN" sz="1200" dirty="0" smtClean="0"/>
              <a:t>–</a:t>
            </a:r>
            <a:r>
              <a:rPr kumimoji="1" lang="en-US" altLang="zh-CN" sz="1200" dirty="0" smtClean="0"/>
              <a:t> Style 3 (Only show if “Pet Lost” status)</a:t>
            </a:r>
          </a:p>
          <a:p>
            <a:pPr marL="228600" indent="-228600">
              <a:buFontTx/>
              <a:buAutoNum type="arabicParenR"/>
            </a:pPr>
            <a:r>
              <a:rPr kumimoji="1" lang="en-US" altLang="zh-CN" sz="1200" dirty="0" smtClean="0"/>
              <a:t>Date Found </a:t>
            </a:r>
            <a:r>
              <a:rPr kumimoji="1" lang="mr-IN" altLang="zh-CN" sz="1200" dirty="0" smtClean="0"/>
              <a:t>–</a:t>
            </a:r>
            <a:r>
              <a:rPr kumimoji="1" lang="en-US" altLang="zh-CN" sz="1200" dirty="0" smtClean="0"/>
              <a:t> Style 3 (Only show if “Pet Found”)</a:t>
            </a:r>
          </a:p>
          <a:p>
            <a:pPr marL="228600" indent="-228600">
              <a:buFontTx/>
              <a:buAutoNum type="arabicParenR"/>
            </a:pPr>
            <a:r>
              <a:rPr kumimoji="1" lang="en-US" altLang="zh-CN" sz="1200" dirty="0" smtClean="0"/>
              <a:t>Reward </a:t>
            </a:r>
            <a:r>
              <a:rPr kumimoji="1" lang="mr-IN" altLang="zh-CN" sz="1200" dirty="0" smtClean="0"/>
              <a:t>–</a:t>
            </a:r>
            <a:r>
              <a:rPr kumimoji="1" lang="en-US" altLang="zh-CN" sz="1200" dirty="0" smtClean="0"/>
              <a:t> Style 9 </a:t>
            </a:r>
            <a:r>
              <a:rPr kumimoji="1" lang="en-US" altLang="zh-CN" sz="1200" dirty="0"/>
              <a:t>(Only show if “Pet Lost” status</a:t>
            </a:r>
            <a:r>
              <a:rPr kumimoji="1" lang="en-US" altLang="zh-CN" sz="1200" dirty="0" smtClean="0"/>
              <a:t>), max HKD 100,000</a:t>
            </a:r>
            <a:endParaRPr kumimoji="1" lang="en-US" altLang="zh-CN" sz="1200" dirty="0"/>
          </a:p>
          <a:p>
            <a:pPr marL="228600" indent="-228600">
              <a:buFontTx/>
              <a:buAutoNum type="arabicParenR"/>
            </a:pPr>
            <a:endParaRPr kumimoji="1" lang="en-US" altLang="zh-CN" sz="1200" dirty="0"/>
          </a:p>
          <a:p>
            <a:pPr marL="228600" indent="-228600">
              <a:buAutoNum type="arabicParenR"/>
            </a:pPr>
            <a:endParaRPr kumimoji="1" lang="en-US" altLang="zh-CN" sz="1200" dirty="0" smtClean="0"/>
          </a:p>
          <a:p>
            <a:pPr marL="228600" indent="-228600">
              <a:buAutoNum type="arabicParenR"/>
            </a:pPr>
            <a:endParaRPr kumimoji="1" lang="en-US" altLang="zh-CN" sz="1200" dirty="0" smtClean="0"/>
          </a:p>
          <a:p>
            <a:pPr marL="228600" indent="-228600">
              <a:buAutoNum type="arabicParenR"/>
            </a:pPr>
            <a:endParaRPr kumimoji="1" lang="en-US" altLang="zh-CN" sz="1200" dirty="0" smtClean="0"/>
          </a:p>
          <a:p>
            <a:endParaRPr kumimoji="1" lang="en-US" altLang="zh-CN" sz="1200" dirty="0"/>
          </a:p>
        </p:txBody>
      </p:sp>
      <p:pic>
        <p:nvPicPr>
          <p:cNvPr id="8" name="图片 7"/>
          <p:cNvPicPr>
            <a:picLocks noChangeAspect="1"/>
          </p:cNvPicPr>
          <p:nvPr/>
        </p:nvPicPr>
        <p:blipFill rotWithShape="1">
          <a:blip r:embed="rId5"/>
          <a:srcRect t="47469" b="36818"/>
          <a:stretch/>
        </p:blipFill>
        <p:spPr>
          <a:xfrm>
            <a:off x="6431887" y="1942418"/>
            <a:ext cx="1673294" cy="467640"/>
          </a:xfrm>
          <a:prstGeom prst="rect">
            <a:avLst/>
          </a:prstGeom>
        </p:spPr>
      </p:pic>
      <p:sp>
        <p:nvSpPr>
          <p:cNvPr id="2" name="文本框 1"/>
          <p:cNvSpPr txBox="1"/>
          <p:nvPr/>
        </p:nvSpPr>
        <p:spPr>
          <a:xfrm>
            <a:off x="1518602" y="2314264"/>
            <a:ext cx="531816" cy="246221"/>
          </a:xfrm>
          <a:prstGeom prst="rect">
            <a:avLst/>
          </a:prstGeom>
          <a:noFill/>
        </p:spPr>
        <p:txBody>
          <a:bodyPr wrap="none" rtlCol="0">
            <a:spAutoFit/>
          </a:bodyPr>
          <a:lstStyle/>
          <a:p>
            <a:r>
              <a:rPr kumimoji="1" lang="en-US" altLang="zh-CN" sz="1000" dirty="0" smtClean="0"/>
              <a:t>Style 1</a:t>
            </a:r>
            <a:endParaRPr kumimoji="1" lang="zh-CN" altLang="en-US" sz="1000" dirty="0"/>
          </a:p>
        </p:txBody>
      </p:sp>
      <p:pic>
        <p:nvPicPr>
          <p:cNvPr id="6" name="图片 5"/>
          <p:cNvPicPr>
            <a:picLocks noChangeAspect="1"/>
          </p:cNvPicPr>
          <p:nvPr/>
        </p:nvPicPr>
        <p:blipFill rotWithShape="1">
          <a:blip r:embed="rId6"/>
          <a:srcRect t="50325" r="37487" b="37392"/>
          <a:stretch/>
        </p:blipFill>
        <p:spPr>
          <a:xfrm>
            <a:off x="6431887" y="2621289"/>
            <a:ext cx="1463716" cy="511528"/>
          </a:xfrm>
          <a:prstGeom prst="rect">
            <a:avLst/>
          </a:prstGeom>
        </p:spPr>
      </p:pic>
      <p:sp>
        <p:nvSpPr>
          <p:cNvPr id="9" name="文本框 8"/>
          <p:cNvSpPr txBox="1"/>
          <p:nvPr/>
        </p:nvSpPr>
        <p:spPr>
          <a:xfrm>
            <a:off x="7269812" y="2055705"/>
            <a:ext cx="531816" cy="246221"/>
          </a:xfrm>
          <a:prstGeom prst="rect">
            <a:avLst/>
          </a:prstGeom>
          <a:noFill/>
        </p:spPr>
        <p:txBody>
          <a:bodyPr wrap="none" rtlCol="0">
            <a:spAutoFit/>
          </a:bodyPr>
          <a:lstStyle/>
          <a:p>
            <a:r>
              <a:rPr kumimoji="1" lang="en-US" altLang="zh-CN" sz="1000" dirty="0" smtClean="0"/>
              <a:t>Style 2</a:t>
            </a:r>
            <a:endParaRPr kumimoji="1" lang="zh-CN" altLang="en-US" sz="1000" dirty="0"/>
          </a:p>
        </p:txBody>
      </p:sp>
      <p:sp>
        <p:nvSpPr>
          <p:cNvPr id="10" name="文本框 9"/>
          <p:cNvSpPr txBox="1"/>
          <p:nvPr/>
        </p:nvSpPr>
        <p:spPr>
          <a:xfrm>
            <a:off x="7348251" y="2751979"/>
            <a:ext cx="531816" cy="246221"/>
          </a:xfrm>
          <a:prstGeom prst="rect">
            <a:avLst/>
          </a:prstGeom>
          <a:noFill/>
        </p:spPr>
        <p:txBody>
          <a:bodyPr wrap="none" rtlCol="0">
            <a:spAutoFit/>
          </a:bodyPr>
          <a:lstStyle/>
          <a:p>
            <a:r>
              <a:rPr kumimoji="1" lang="en-US" altLang="zh-CN" sz="1000" dirty="0" smtClean="0"/>
              <a:t>Style 3</a:t>
            </a:r>
            <a:endParaRPr kumimoji="1" lang="zh-CN" altLang="en-US" sz="1000" dirty="0"/>
          </a:p>
        </p:txBody>
      </p:sp>
      <p:pic>
        <p:nvPicPr>
          <p:cNvPr id="11" name="图片 10" descr="setting.psd"/>
          <p:cNvPicPr>
            <a:picLocks noChangeAspect="1"/>
          </p:cNvPicPr>
          <p:nvPr/>
        </p:nvPicPr>
        <p:blipFill rotWithShape="1">
          <a:blip r:embed="rId7">
            <a:extLst>
              <a:ext uri="{28A0092B-C50C-407E-A947-70E740481C1C}">
                <a14:useLocalDpi xmlns:a14="http://schemas.microsoft.com/office/drawing/2010/main" val="0"/>
              </a:ext>
            </a:extLst>
          </a:blip>
          <a:srcRect t="92194"/>
          <a:stretch/>
        </p:blipFill>
        <p:spPr>
          <a:xfrm>
            <a:off x="6421739" y="3321833"/>
            <a:ext cx="1696146" cy="235821"/>
          </a:xfrm>
          <a:prstGeom prst="rect">
            <a:avLst/>
          </a:prstGeom>
        </p:spPr>
      </p:pic>
      <p:sp>
        <p:nvSpPr>
          <p:cNvPr id="12" name="文本框 11"/>
          <p:cNvSpPr txBox="1"/>
          <p:nvPr/>
        </p:nvSpPr>
        <p:spPr>
          <a:xfrm>
            <a:off x="7082343" y="3311433"/>
            <a:ext cx="531816" cy="246221"/>
          </a:xfrm>
          <a:prstGeom prst="rect">
            <a:avLst/>
          </a:prstGeom>
          <a:noFill/>
        </p:spPr>
        <p:txBody>
          <a:bodyPr wrap="none" rtlCol="0">
            <a:spAutoFit/>
          </a:bodyPr>
          <a:lstStyle/>
          <a:p>
            <a:r>
              <a:rPr kumimoji="1" lang="en-US" altLang="zh-CN" sz="1000" dirty="0" smtClean="0"/>
              <a:t>Style 4</a:t>
            </a:r>
            <a:endParaRPr kumimoji="1" lang="zh-CN" altLang="en-US" sz="1000" dirty="0"/>
          </a:p>
        </p:txBody>
      </p:sp>
      <p:pic>
        <p:nvPicPr>
          <p:cNvPr id="13" name="图片 12"/>
          <p:cNvPicPr>
            <a:picLocks noChangeAspect="1"/>
          </p:cNvPicPr>
          <p:nvPr/>
        </p:nvPicPr>
        <p:blipFill rotWithShape="1">
          <a:blip r:embed="rId6"/>
          <a:srcRect l="50459" t="50730" b="37832"/>
          <a:stretch/>
        </p:blipFill>
        <p:spPr>
          <a:xfrm>
            <a:off x="6437174" y="3816538"/>
            <a:ext cx="832638" cy="341923"/>
          </a:xfrm>
          <a:prstGeom prst="rect">
            <a:avLst/>
          </a:prstGeom>
        </p:spPr>
      </p:pic>
      <p:sp>
        <p:nvSpPr>
          <p:cNvPr id="14" name="文本框 13"/>
          <p:cNvSpPr txBox="1"/>
          <p:nvPr/>
        </p:nvSpPr>
        <p:spPr>
          <a:xfrm>
            <a:off x="7346492" y="3816538"/>
            <a:ext cx="531816" cy="246221"/>
          </a:xfrm>
          <a:prstGeom prst="rect">
            <a:avLst/>
          </a:prstGeom>
          <a:noFill/>
        </p:spPr>
        <p:txBody>
          <a:bodyPr wrap="none" rtlCol="0">
            <a:spAutoFit/>
          </a:bodyPr>
          <a:lstStyle/>
          <a:p>
            <a:r>
              <a:rPr kumimoji="1" lang="en-US" altLang="zh-CN" sz="1000" dirty="0" smtClean="0"/>
              <a:t>Style 5</a:t>
            </a:r>
            <a:endParaRPr kumimoji="1" lang="zh-CN" altLang="en-US" sz="1000" dirty="0"/>
          </a:p>
        </p:txBody>
      </p:sp>
      <p:pic>
        <p:nvPicPr>
          <p:cNvPr id="15" name="图片 14"/>
          <p:cNvPicPr>
            <a:picLocks noChangeAspect="1"/>
          </p:cNvPicPr>
          <p:nvPr/>
        </p:nvPicPr>
        <p:blipFill rotWithShape="1">
          <a:blip r:embed="rId8"/>
          <a:srcRect t="32740" b="51140"/>
          <a:stretch/>
        </p:blipFill>
        <p:spPr>
          <a:xfrm>
            <a:off x="6456180" y="4340673"/>
            <a:ext cx="1661706" cy="476424"/>
          </a:xfrm>
          <a:prstGeom prst="rect">
            <a:avLst/>
          </a:prstGeom>
        </p:spPr>
      </p:pic>
      <p:sp>
        <p:nvSpPr>
          <p:cNvPr id="16" name="文本框 15"/>
          <p:cNvSpPr txBox="1"/>
          <p:nvPr/>
        </p:nvSpPr>
        <p:spPr>
          <a:xfrm>
            <a:off x="7498892" y="4428092"/>
            <a:ext cx="531816" cy="246221"/>
          </a:xfrm>
          <a:prstGeom prst="rect">
            <a:avLst/>
          </a:prstGeom>
          <a:noFill/>
        </p:spPr>
        <p:txBody>
          <a:bodyPr wrap="none" rtlCol="0">
            <a:spAutoFit/>
          </a:bodyPr>
          <a:lstStyle/>
          <a:p>
            <a:r>
              <a:rPr kumimoji="1" lang="en-US" altLang="zh-CN" sz="1000" dirty="0" smtClean="0"/>
              <a:t>Style 6</a:t>
            </a:r>
            <a:endParaRPr kumimoji="1" lang="zh-CN" altLang="en-US" sz="1000" dirty="0"/>
          </a:p>
        </p:txBody>
      </p:sp>
      <p:sp>
        <p:nvSpPr>
          <p:cNvPr id="17" name="文本框 16"/>
          <p:cNvSpPr txBox="1"/>
          <p:nvPr/>
        </p:nvSpPr>
        <p:spPr>
          <a:xfrm>
            <a:off x="1518602" y="3614007"/>
            <a:ext cx="531816" cy="246221"/>
          </a:xfrm>
          <a:prstGeom prst="rect">
            <a:avLst/>
          </a:prstGeom>
          <a:noFill/>
        </p:spPr>
        <p:txBody>
          <a:bodyPr wrap="none" rtlCol="0">
            <a:spAutoFit/>
          </a:bodyPr>
          <a:lstStyle/>
          <a:p>
            <a:r>
              <a:rPr kumimoji="1" lang="en-US" altLang="zh-CN" sz="1000" dirty="0" smtClean="0"/>
              <a:t>Style 7</a:t>
            </a:r>
            <a:endParaRPr kumimoji="1" lang="zh-CN" altLang="en-US" sz="1000" dirty="0"/>
          </a:p>
        </p:txBody>
      </p:sp>
      <p:sp>
        <p:nvSpPr>
          <p:cNvPr id="18" name="文本框 17"/>
          <p:cNvSpPr txBox="1"/>
          <p:nvPr/>
        </p:nvSpPr>
        <p:spPr>
          <a:xfrm>
            <a:off x="1671002" y="2756232"/>
            <a:ext cx="531816" cy="246221"/>
          </a:xfrm>
          <a:prstGeom prst="rect">
            <a:avLst/>
          </a:prstGeom>
          <a:noFill/>
        </p:spPr>
        <p:txBody>
          <a:bodyPr wrap="none" rtlCol="0">
            <a:spAutoFit/>
          </a:bodyPr>
          <a:lstStyle/>
          <a:p>
            <a:r>
              <a:rPr kumimoji="1" lang="en-US" altLang="zh-CN" sz="1000" dirty="0" smtClean="0"/>
              <a:t>Style 8</a:t>
            </a:r>
            <a:endParaRPr kumimoji="1" lang="zh-CN" altLang="en-US" sz="1000" dirty="0"/>
          </a:p>
        </p:txBody>
      </p:sp>
      <p:pic>
        <p:nvPicPr>
          <p:cNvPr id="19" name="图片 18"/>
          <p:cNvPicPr>
            <a:picLocks noChangeAspect="1"/>
          </p:cNvPicPr>
          <p:nvPr/>
        </p:nvPicPr>
        <p:blipFill rotWithShape="1">
          <a:blip r:embed="rId9"/>
          <a:srcRect t="35604" b="48224"/>
          <a:stretch/>
        </p:blipFill>
        <p:spPr>
          <a:xfrm>
            <a:off x="6456180" y="4965813"/>
            <a:ext cx="2272607" cy="653703"/>
          </a:xfrm>
          <a:prstGeom prst="rect">
            <a:avLst/>
          </a:prstGeom>
        </p:spPr>
      </p:pic>
      <p:sp>
        <p:nvSpPr>
          <p:cNvPr id="20" name="文本框 19"/>
          <p:cNvSpPr txBox="1"/>
          <p:nvPr/>
        </p:nvSpPr>
        <p:spPr>
          <a:xfrm>
            <a:off x="7655775" y="4996503"/>
            <a:ext cx="531816" cy="246221"/>
          </a:xfrm>
          <a:prstGeom prst="rect">
            <a:avLst/>
          </a:prstGeom>
          <a:noFill/>
        </p:spPr>
        <p:txBody>
          <a:bodyPr wrap="none" rtlCol="0">
            <a:spAutoFit/>
          </a:bodyPr>
          <a:lstStyle/>
          <a:p>
            <a:r>
              <a:rPr kumimoji="1" lang="en-US" altLang="zh-CN" sz="1000" dirty="0" smtClean="0"/>
              <a:t>Style 9</a:t>
            </a:r>
            <a:endParaRPr kumimoji="1" lang="zh-CN" altLang="en-US" sz="1000" dirty="0"/>
          </a:p>
        </p:txBody>
      </p:sp>
      <p:sp>
        <p:nvSpPr>
          <p:cNvPr id="21" name="文本框 20"/>
          <p:cNvSpPr txBox="1"/>
          <p:nvPr/>
        </p:nvSpPr>
        <p:spPr>
          <a:xfrm>
            <a:off x="6372816" y="1005223"/>
            <a:ext cx="2500867" cy="923330"/>
          </a:xfrm>
          <a:prstGeom prst="rect">
            <a:avLst/>
          </a:prstGeom>
          <a:noFill/>
        </p:spPr>
        <p:txBody>
          <a:bodyPr wrap="square" rtlCol="0">
            <a:spAutoFit/>
          </a:bodyPr>
          <a:lstStyle/>
          <a:p>
            <a:r>
              <a:rPr kumimoji="1" lang="en-US" altLang="zh-CN" sz="1200" dirty="0" smtClean="0"/>
              <a:t>20) Last seen appearance </a:t>
            </a:r>
            <a:r>
              <a:rPr kumimoji="1" lang="mr-IN" altLang="zh-CN" sz="1200" dirty="0" smtClean="0"/>
              <a:t>–</a:t>
            </a:r>
            <a:r>
              <a:rPr kumimoji="1" lang="en-US" altLang="zh-CN" sz="1200" dirty="0" smtClean="0"/>
              <a:t> Style7 (</a:t>
            </a:r>
            <a:r>
              <a:rPr kumimoji="1" lang="en-US" altLang="zh-CN" sz="1200" dirty="0"/>
              <a:t>Only show if “Pet Lost” status)</a:t>
            </a:r>
          </a:p>
          <a:p>
            <a:endParaRPr kumimoji="1" lang="en-US" altLang="zh-CN" sz="1200" dirty="0"/>
          </a:p>
          <a:p>
            <a:endParaRPr kumimoji="1" lang="zh-CN" altLang="en-US" dirty="0"/>
          </a:p>
        </p:txBody>
      </p:sp>
    </p:spTree>
    <p:extLst>
      <p:ext uri="{BB962C8B-B14F-4D97-AF65-F5344CB8AC3E}">
        <p14:creationId xmlns:p14="http://schemas.microsoft.com/office/powerpoint/2010/main" val="5051163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5896</TotalTime>
  <Words>1599</Words>
  <Application>Microsoft Macintosh PowerPoint</Application>
  <PresentationFormat>全屏显示(16:10)</PresentationFormat>
  <Paragraphs>208</Paragraphs>
  <Slides>20</Slides>
  <Notes>0</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stephen</dc:creator>
  <cp:lastModifiedBy>stephen</cp:lastModifiedBy>
  <cp:revision>54</cp:revision>
  <dcterms:created xsi:type="dcterms:W3CDTF">2018-07-18T03:40:11Z</dcterms:created>
  <dcterms:modified xsi:type="dcterms:W3CDTF">2018-09-03T15:43:52Z</dcterms:modified>
</cp:coreProperties>
</file>